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2"/>
  </p:notesMasterIdLst>
  <p:sldIdLst>
    <p:sldId id="504" r:id="rId5"/>
    <p:sldId id="465" r:id="rId6"/>
    <p:sldId id="514" r:id="rId7"/>
    <p:sldId id="554" r:id="rId8"/>
    <p:sldId id="529" r:id="rId9"/>
    <p:sldId id="528" r:id="rId10"/>
    <p:sldId id="261" r:id="rId11"/>
    <p:sldId id="532" r:id="rId12"/>
    <p:sldId id="535" r:id="rId13"/>
    <p:sldId id="536" r:id="rId14"/>
    <p:sldId id="506" r:id="rId15"/>
    <p:sldId id="538" r:id="rId16"/>
    <p:sldId id="555" r:id="rId17"/>
    <p:sldId id="556" r:id="rId18"/>
    <p:sldId id="543" r:id="rId19"/>
    <p:sldId id="544" r:id="rId20"/>
    <p:sldId id="521" r:id="rId21"/>
    <p:sldId id="545" r:id="rId22"/>
    <p:sldId id="546" r:id="rId23"/>
    <p:sldId id="547" r:id="rId24"/>
    <p:sldId id="548" r:id="rId25"/>
    <p:sldId id="550" r:id="rId26"/>
    <p:sldId id="551" r:id="rId27"/>
    <p:sldId id="557" r:id="rId28"/>
    <p:sldId id="553" r:id="rId29"/>
    <p:sldId id="270" r:id="rId30"/>
    <p:sldId id="515" r:id="rId31"/>
    <p:sldId id="260" r:id="rId32"/>
    <p:sldId id="518" r:id="rId33"/>
    <p:sldId id="513" r:id="rId34"/>
    <p:sldId id="531" r:id="rId35"/>
    <p:sldId id="512" r:id="rId36"/>
    <p:sldId id="516" r:id="rId37"/>
    <p:sldId id="509" r:id="rId38"/>
    <p:sldId id="542" r:id="rId39"/>
    <p:sldId id="517" r:id="rId40"/>
    <p:sldId id="541" r:id="rId41"/>
  </p:sldIdLst>
  <p:sldSz cx="12192000" cy="6858000"/>
  <p:notesSz cx="7010400" cy="92964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178CFC-27BC-8F82-FDB2-5F69A6C44989}" v="5" dt="2025-10-15T16:12:35.0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51F52E7-05E1-49DB-99A2-7B3A65B58510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E1A178A-CABE-43FA-959A-F938841DF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572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FBF605-409F-4BFC-8190-07D18349DE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24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107AC-5002-8A71-3569-3D1AAE58E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9FB45-A389-F63E-B75A-7188AD7936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EDA6A3-EDAC-7AFC-E6BA-D626DACCC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Successful demolition phase of existing structures.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DT will be done this term.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Separation of mixed materials.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Created the deeper turning circle, beginning the SH extension foundations.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E53248-0254-5AF1-2C06-276B96B3C5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30838B-A3DC-4D60-8F2F-E3030BC89D8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40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>
                <a:ea typeface="Calibri" panose="020F0502020204030204"/>
                <a:cs typeface="Calibri" panose="020F0502020204030204"/>
              </a:rPr>
              <a:t>Attendance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Why it matters</a:t>
            </a:r>
            <a:endParaRPr lang="en-US">
              <a:ea typeface="Calibri"/>
              <a:cs typeface="Calibri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DfE direction</a:t>
            </a:r>
            <a:endParaRPr lang="en-US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Absences and examples.</a:t>
            </a:r>
            <a:endParaRPr lang="en-US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What we do</a:t>
            </a:r>
            <a:endParaRPr lang="en-GB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7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Department for Education research shows that 17 school days of absence results in all of a student’s GCSE grades dropping by one grade.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3981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Department for Education research shows that 17 school days of absence results in all of a student’s GCSE grades dropping by one grade.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23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FEEE3C-BF64-CC1A-3052-D051E2DBDAE3}"/>
              </a:ext>
            </a:extLst>
          </p:cNvPr>
          <p:cNvSpPr txBox="1"/>
          <p:nvPr/>
        </p:nvSpPr>
        <p:spPr>
          <a:xfrm>
            <a:off x="824659" y="4007575"/>
            <a:ext cx="7912411" cy="15081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Year 8 Information Evening</a:t>
            </a: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15</a:t>
            </a:r>
            <a:r>
              <a:rPr lang="en-US" sz="3200" b="1" baseline="30000">
                <a:solidFill>
                  <a:srgbClr val="002060"/>
                </a:solidFill>
                <a:cs typeface="Calibri"/>
              </a:rPr>
              <a:t>th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 October 2025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4D85D5-3085-4577-8ADB-1B98457AA6AF}"/>
              </a:ext>
            </a:extLst>
          </p:cNvPr>
          <p:cNvCxnSpPr>
            <a:cxnSpLocks/>
          </p:cNvCxnSpPr>
          <p:nvPr/>
        </p:nvCxnSpPr>
        <p:spPr>
          <a:xfrm>
            <a:off x="897093" y="4092854"/>
            <a:ext cx="9676660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D4242BD-A406-40CC-976B-FF0653DF4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659" y="668200"/>
            <a:ext cx="5317724" cy="316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89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711EA-6580-D774-C1A5-6EE11F0E8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7CAB9B-557E-4191-8286-B5FDFDEF14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9000"/>
                    </a14:imgEffect>
                  </a14:imgLayer>
                </a14:imgProps>
              </a:ext>
            </a:extLst>
          </a:blip>
          <a:srcRect l="2825" r="57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FE7595-F5C1-41AF-96E1-C050082EE8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624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C83093-2E7D-4260-A69E-4E0AF4379B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99"/>
          <a:stretch/>
        </p:blipFill>
        <p:spPr>
          <a:xfrm>
            <a:off x="1330400" y="0"/>
            <a:ext cx="953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127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16C2D1-DD68-4602-B12D-1D1A0177E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804CE5B-F8EE-4231-8CFB-5194003ECE0B}"/>
              </a:ext>
            </a:extLst>
          </p:cNvPr>
          <p:cNvSpPr/>
          <p:nvPr/>
        </p:nvSpPr>
        <p:spPr>
          <a:xfrm rot="1153004">
            <a:off x="8540125" y="1764970"/>
            <a:ext cx="1477819" cy="150268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438393A-88BC-420A-8E94-BC090D17AF2A}"/>
              </a:ext>
            </a:extLst>
          </p:cNvPr>
          <p:cNvSpPr/>
          <p:nvPr/>
        </p:nvSpPr>
        <p:spPr>
          <a:xfrm>
            <a:off x="2253673" y="665018"/>
            <a:ext cx="2600223" cy="1603298"/>
          </a:xfrm>
          <a:custGeom>
            <a:avLst/>
            <a:gdLst>
              <a:gd name="connsiteX0" fmla="*/ 0 w 2600223"/>
              <a:gd name="connsiteY0" fmla="*/ 1219200 h 1603298"/>
              <a:gd name="connsiteX1" fmla="*/ 748145 w 2600223"/>
              <a:gd name="connsiteY1" fmla="*/ 1477818 h 1603298"/>
              <a:gd name="connsiteX2" fmla="*/ 1782618 w 2600223"/>
              <a:gd name="connsiteY2" fmla="*/ 1597891 h 1603298"/>
              <a:gd name="connsiteX3" fmla="*/ 2262909 w 2600223"/>
              <a:gd name="connsiteY3" fmla="*/ 1311564 h 1603298"/>
              <a:gd name="connsiteX4" fmla="*/ 2595418 w 2600223"/>
              <a:gd name="connsiteY4" fmla="*/ 822037 h 1603298"/>
              <a:gd name="connsiteX5" fmla="*/ 2429163 w 2600223"/>
              <a:gd name="connsiteY5" fmla="*/ 480291 h 1603298"/>
              <a:gd name="connsiteX6" fmla="*/ 2013527 w 2600223"/>
              <a:gd name="connsiteY6" fmla="*/ 295564 h 1603298"/>
              <a:gd name="connsiteX7" fmla="*/ 1524000 w 2600223"/>
              <a:gd name="connsiteY7" fmla="*/ 0 h 1603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00223" h="1603298">
                <a:moveTo>
                  <a:pt x="0" y="1219200"/>
                </a:moveTo>
                <a:cubicBezTo>
                  <a:pt x="225521" y="1316951"/>
                  <a:pt x="451042" y="1414703"/>
                  <a:pt x="748145" y="1477818"/>
                </a:cubicBezTo>
                <a:cubicBezTo>
                  <a:pt x="1045248" y="1540933"/>
                  <a:pt x="1530157" y="1625600"/>
                  <a:pt x="1782618" y="1597891"/>
                </a:cubicBezTo>
                <a:cubicBezTo>
                  <a:pt x="2035079" y="1570182"/>
                  <a:pt x="2127442" y="1440873"/>
                  <a:pt x="2262909" y="1311564"/>
                </a:cubicBezTo>
                <a:cubicBezTo>
                  <a:pt x="2398376" y="1182255"/>
                  <a:pt x="2567709" y="960582"/>
                  <a:pt x="2595418" y="822037"/>
                </a:cubicBezTo>
                <a:cubicBezTo>
                  <a:pt x="2623127" y="683492"/>
                  <a:pt x="2526145" y="568036"/>
                  <a:pt x="2429163" y="480291"/>
                </a:cubicBezTo>
                <a:cubicBezTo>
                  <a:pt x="2332181" y="392545"/>
                  <a:pt x="2164388" y="375613"/>
                  <a:pt x="2013527" y="295564"/>
                </a:cubicBezTo>
                <a:cubicBezTo>
                  <a:pt x="1862666" y="215515"/>
                  <a:pt x="1693333" y="107757"/>
                  <a:pt x="1524000" y="0"/>
                </a:cubicBezTo>
              </a:path>
            </a:pathLst>
          </a:cu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929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83DEF17-46B6-4867-B8A9-91EC371660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031"/>
          <a:stretch/>
        </p:blipFill>
        <p:spPr>
          <a:xfrm>
            <a:off x="6234545" y="3653439"/>
            <a:ext cx="5686143" cy="295056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543F78-DCE2-4AB8-BE23-801F8337B4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854" b="10818"/>
          <a:stretch/>
        </p:blipFill>
        <p:spPr>
          <a:xfrm>
            <a:off x="1" y="0"/>
            <a:ext cx="6093862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 descr="A white van with blueprints&#10;&#10;AI-generated content may be incorrect.">
            <a:extLst>
              <a:ext uri="{FF2B5EF4-FFF2-40B4-BE49-F238E27FC236}">
                <a16:creationId xmlns:a16="http://schemas.microsoft.com/office/drawing/2014/main" id="{D952DE0B-F46C-4631-88EB-CD0F5E1D55E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769" t="32259" r="-226" b="34545"/>
          <a:stretch/>
        </p:blipFill>
        <p:spPr>
          <a:xfrm>
            <a:off x="6651057" y="510505"/>
            <a:ext cx="4846314" cy="24362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0B12DA-0868-475D-8DE3-39FFB7CA274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466" b="14580"/>
          <a:stretch/>
        </p:blipFill>
        <p:spPr>
          <a:xfrm>
            <a:off x="96252" y="3524772"/>
            <a:ext cx="3268423" cy="32646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C6F48C-8CC3-422D-AF7C-FC1CE017708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366" r="73" b="15895"/>
          <a:stretch/>
        </p:blipFill>
        <p:spPr>
          <a:xfrm>
            <a:off x="2813619" y="3931308"/>
            <a:ext cx="2247419" cy="239482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78713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esk with a chair and a vase of sticks&#10;&#10;AI-generated content may be incorrect.">
            <a:extLst>
              <a:ext uri="{FF2B5EF4-FFF2-40B4-BE49-F238E27FC236}">
                <a16:creationId xmlns:a16="http://schemas.microsoft.com/office/drawing/2014/main" id="{158C20A4-1A2D-4CE3-AC5E-0DF6E22D16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667"/>
          <a:stretch/>
        </p:blipFill>
        <p:spPr>
          <a:xfrm>
            <a:off x="261803" y="847162"/>
            <a:ext cx="6242428" cy="51636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8C3122-B0BA-4760-B62C-AF0B4857ED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1459" y="492856"/>
            <a:ext cx="5188738" cy="587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92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7FD9B-0277-0F26-55A4-D84FBC487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3DD252D8-3877-461D-A204-DEC40DD27D9A}"/>
              </a:ext>
            </a:extLst>
          </p:cNvPr>
          <p:cNvGrpSpPr/>
          <p:nvPr/>
        </p:nvGrpSpPr>
        <p:grpSpPr>
          <a:xfrm>
            <a:off x="316380" y="2923765"/>
            <a:ext cx="11559240" cy="337503"/>
            <a:chOff x="667870" y="3871424"/>
            <a:chExt cx="11116241" cy="337503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B5C6CFD-ACEA-4CFE-9AEC-F5763AB44EED}"/>
                </a:ext>
              </a:extLst>
            </p:cNvPr>
            <p:cNvCxnSpPr>
              <a:cxnSpLocks/>
            </p:cNvCxnSpPr>
            <p:nvPr/>
          </p:nvCxnSpPr>
          <p:spPr>
            <a:xfrm>
              <a:off x="726141" y="4150659"/>
              <a:ext cx="1094590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5">
              <a:extLst>
                <a:ext uri="{FF2B5EF4-FFF2-40B4-BE49-F238E27FC236}">
                  <a16:creationId xmlns:a16="http://schemas.microsoft.com/office/drawing/2014/main" id="{C761C103-BE82-48A6-8A05-9D49F78AABBD}"/>
                </a:ext>
              </a:extLst>
            </p:cNvPr>
            <p:cNvSpPr/>
            <p:nvPr/>
          </p:nvSpPr>
          <p:spPr>
            <a:xfrm>
              <a:off x="667870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Oval 6">
              <a:extLst>
                <a:ext uri="{FF2B5EF4-FFF2-40B4-BE49-F238E27FC236}">
                  <a16:creationId xmlns:a16="http://schemas.microsoft.com/office/drawing/2014/main" id="{9E1C4F09-7A4E-4D2C-929B-3C430AF7D285}"/>
                </a:ext>
              </a:extLst>
            </p:cNvPr>
            <p:cNvSpPr/>
            <p:nvPr/>
          </p:nvSpPr>
          <p:spPr>
            <a:xfrm>
              <a:off x="1667843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96B2627-516E-4EA6-9725-A60F3E24EFA9}"/>
                </a:ext>
              </a:extLst>
            </p:cNvPr>
            <p:cNvSpPr/>
            <p:nvPr/>
          </p:nvSpPr>
          <p:spPr>
            <a:xfrm>
              <a:off x="2667816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D91DAB5-F42D-46CB-85D0-F1EDD17B3DCF}"/>
                </a:ext>
              </a:extLst>
            </p:cNvPr>
            <p:cNvSpPr/>
            <p:nvPr/>
          </p:nvSpPr>
          <p:spPr>
            <a:xfrm>
              <a:off x="3667789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D5E27F7-11B1-4253-8ED4-1FA9C138BF7B}"/>
                </a:ext>
              </a:extLst>
            </p:cNvPr>
            <p:cNvSpPr/>
            <p:nvPr/>
          </p:nvSpPr>
          <p:spPr>
            <a:xfrm>
              <a:off x="4667762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2234738-2272-4FB9-ABFE-2206451CFDFB}"/>
                </a:ext>
              </a:extLst>
            </p:cNvPr>
            <p:cNvSpPr/>
            <p:nvPr/>
          </p:nvSpPr>
          <p:spPr>
            <a:xfrm>
              <a:off x="5667735" y="4092388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C9E532C-1141-4A2A-8077-B8FC1516C0CE}"/>
                </a:ext>
              </a:extLst>
            </p:cNvPr>
            <p:cNvSpPr/>
            <p:nvPr/>
          </p:nvSpPr>
          <p:spPr>
            <a:xfrm>
              <a:off x="6667708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2348641-6A0C-4C9A-9044-3AEE1F35AB1A}"/>
                </a:ext>
              </a:extLst>
            </p:cNvPr>
            <p:cNvSpPr/>
            <p:nvPr/>
          </p:nvSpPr>
          <p:spPr>
            <a:xfrm>
              <a:off x="7667681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437AFF8-8B02-4C11-9DEA-C789C7954EB4}"/>
                </a:ext>
              </a:extLst>
            </p:cNvPr>
            <p:cNvSpPr/>
            <p:nvPr/>
          </p:nvSpPr>
          <p:spPr>
            <a:xfrm>
              <a:off x="8667654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1CA4AF2-FDA9-4EEF-912C-FA42E6825598}"/>
                </a:ext>
              </a:extLst>
            </p:cNvPr>
            <p:cNvSpPr/>
            <p:nvPr/>
          </p:nvSpPr>
          <p:spPr>
            <a:xfrm>
              <a:off x="9667627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EFEAE2F-5E81-477B-8DEC-8259A0DD2E20}"/>
                </a:ext>
              </a:extLst>
            </p:cNvPr>
            <p:cNvSpPr/>
            <p:nvPr/>
          </p:nvSpPr>
          <p:spPr>
            <a:xfrm>
              <a:off x="10667600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E796C64-E42A-447D-92F7-4B8B65CAAD40}"/>
                </a:ext>
              </a:extLst>
            </p:cNvPr>
            <p:cNvSpPr/>
            <p:nvPr/>
          </p:nvSpPr>
          <p:spPr>
            <a:xfrm>
              <a:off x="11667569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D4FB9E8-AB67-4580-9E18-DA37946BA1FE}"/>
                </a:ext>
              </a:extLst>
            </p:cNvPr>
            <p:cNvSpPr txBox="1"/>
            <p:nvPr/>
          </p:nvSpPr>
          <p:spPr>
            <a:xfrm>
              <a:off x="796254" y="3871424"/>
              <a:ext cx="8715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September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C0512CB-1592-4B9D-A84E-603DBA0B969E}"/>
                </a:ext>
              </a:extLst>
            </p:cNvPr>
            <p:cNvSpPr txBox="1"/>
            <p:nvPr/>
          </p:nvSpPr>
          <p:spPr>
            <a:xfrm>
              <a:off x="1874675" y="3871424"/>
              <a:ext cx="6945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October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574AAA8-5DA6-409E-9BDB-EF79168F25CE}"/>
                </a:ext>
              </a:extLst>
            </p:cNvPr>
            <p:cNvSpPr txBox="1"/>
            <p:nvPr/>
          </p:nvSpPr>
          <p:spPr>
            <a:xfrm>
              <a:off x="2793323" y="3871424"/>
              <a:ext cx="8429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November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AE300D1-C0E4-4955-B63E-4421AA652DFC}"/>
                </a:ext>
              </a:extLst>
            </p:cNvPr>
            <p:cNvSpPr txBox="1"/>
            <p:nvPr/>
          </p:nvSpPr>
          <p:spPr>
            <a:xfrm>
              <a:off x="3802335" y="3871424"/>
              <a:ext cx="8322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December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FD6FF24-E5CC-4B44-B4B1-CDA00CCF573F}"/>
                </a:ext>
              </a:extLst>
            </p:cNvPr>
            <p:cNvSpPr txBox="1"/>
            <p:nvPr/>
          </p:nvSpPr>
          <p:spPr>
            <a:xfrm>
              <a:off x="4897433" y="3871424"/>
              <a:ext cx="6647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January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7B62A0B-4FAF-45D0-B323-F0890CECC08D}"/>
                </a:ext>
              </a:extLst>
            </p:cNvPr>
            <p:cNvSpPr txBox="1"/>
            <p:nvPr/>
          </p:nvSpPr>
          <p:spPr>
            <a:xfrm>
              <a:off x="5852951" y="3871424"/>
              <a:ext cx="7394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February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88F9955-61E6-4615-808B-C71631AAD4F6}"/>
                </a:ext>
              </a:extLst>
            </p:cNvPr>
            <p:cNvSpPr txBox="1"/>
            <p:nvPr/>
          </p:nvSpPr>
          <p:spPr>
            <a:xfrm>
              <a:off x="6922880" y="3871424"/>
              <a:ext cx="5863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March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D353CD9-90B9-4CD4-9DF9-9E610DB186C2}"/>
                </a:ext>
              </a:extLst>
            </p:cNvPr>
            <p:cNvSpPr txBox="1"/>
            <p:nvPr/>
          </p:nvSpPr>
          <p:spPr>
            <a:xfrm>
              <a:off x="7979653" y="3871424"/>
              <a:ext cx="4780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April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6BBE77D-CD48-43E7-88D3-B12DE72EF859}"/>
                </a:ext>
              </a:extLst>
            </p:cNvPr>
            <p:cNvSpPr txBox="1"/>
            <p:nvPr/>
          </p:nvSpPr>
          <p:spPr>
            <a:xfrm>
              <a:off x="8989103" y="3871424"/>
              <a:ext cx="4558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May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BCC0A4B-A9C5-428C-BBD4-F79C3BD5DD57}"/>
                </a:ext>
              </a:extLst>
            </p:cNvPr>
            <p:cNvSpPr txBox="1"/>
            <p:nvPr/>
          </p:nvSpPr>
          <p:spPr>
            <a:xfrm>
              <a:off x="9980053" y="3871424"/>
              <a:ext cx="4716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June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EE0BC5C-B8E6-4E05-8245-04D160EE2DE5}"/>
                </a:ext>
              </a:extLst>
            </p:cNvPr>
            <p:cNvSpPr txBox="1"/>
            <p:nvPr/>
          </p:nvSpPr>
          <p:spPr>
            <a:xfrm>
              <a:off x="11026186" y="3871424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July</a:t>
              </a:r>
            </a:p>
          </p:txBody>
        </p:sp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BFE1A8-D788-08C7-D18C-C59CA88A33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139350"/>
              </p:ext>
            </p:extLst>
          </p:nvPr>
        </p:nvGraphicFramePr>
        <p:xfrm>
          <a:off x="1130300" y="3714153"/>
          <a:ext cx="9931400" cy="2743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15900">
                  <a:extLst>
                    <a:ext uri="{9D8B030D-6E8A-4147-A177-3AD203B41FA5}">
                      <a16:colId xmlns:a16="http://schemas.microsoft.com/office/drawing/2014/main" val="62739348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33449640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1852351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5091636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8388418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95692004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3649613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93315577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645355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8019284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24597143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98750212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41490505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666233818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55943428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29368522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5992859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39262782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35330872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432939928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58857747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56152532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7927761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427781285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96836343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15894245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94289618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14296621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59270197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8608297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61622558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4184143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266732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01692074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24168813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05588937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91076445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46351738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50491657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33993471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46504984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94213202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32841727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27490537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538805118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48764961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7083291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819E3D48-5052-495B-B99C-4687FEAA2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80" y="3565648"/>
            <a:ext cx="11513117" cy="215199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AFB8A72E-902E-4747-A4E5-1A85237F6553}"/>
              </a:ext>
            </a:extLst>
          </p:cNvPr>
          <p:cNvSpPr txBox="1"/>
          <p:nvPr/>
        </p:nvSpPr>
        <p:spPr>
          <a:xfrm>
            <a:off x="1105934" y="392935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8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349F3D3-E09F-4841-A49F-B04031CB5CBF}"/>
              </a:ext>
            </a:extLst>
          </p:cNvPr>
          <p:cNvSpPr txBox="1"/>
          <p:nvPr/>
        </p:nvSpPr>
        <p:spPr>
          <a:xfrm>
            <a:off x="3236336" y="392363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7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2A7DA780-63A2-44A7-9C91-4E73CD24C2F7}"/>
              </a:ext>
            </a:extLst>
          </p:cNvPr>
          <p:cNvSpPr txBox="1"/>
          <p:nvPr/>
        </p:nvSpPr>
        <p:spPr>
          <a:xfrm>
            <a:off x="5366738" y="392363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6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1834E68-37AC-41ED-AC01-F34718C8AC6E}"/>
              </a:ext>
            </a:extLst>
          </p:cNvPr>
          <p:cNvSpPr txBox="1"/>
          <p:nvPr/>
        </p:nvSpPr>
        <p:spPr>
          <a:xfrm>
            <a:off x="7011705" y="393909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5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0B59E4E-765E-4E46-BA46-24D7DA090205}"/>
              </a:ext>
            </a:extLst>
          </p:cNvPr>
          <p:cNvSpPr txBox="1"/>
          <p:nvPr/>
        </p:nvSpPr>
        <p:spPr>
          <a:xfrm>
            <a:off x="8908929" y="392363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6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B9F097-2C1F-4BCC-87B9-F091900297C6}"/>
              </a:ext>
            </a:extLst>
          </p:cNvPr>
          <p:cNvSpPr txBox="1"/>
          <p:nvPr/>
        </p:nvSpPr>
        <p:spPr>
          <a:xfrm>
            <a:off x="10775207" y="392115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7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CDE3637-FEA5-4408-9219-E2649F1C9404}"/>
              </a:ext>
            </a:extLst>
          </p:cNvPr>
          <p:cNvSpPr txBox="1"/>
          <p:nvPr/>
        </p:nvSpPr>
        <p:spPr>
          <a:xfrm>
            <a:off x="316380" y="-176755"/>
            <a:ext cx="791241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Term lengths across the year</a:t>
            </a:r>
          </a:p>
        </p:txBody>
      </p:sp>
    </p:spTree>
    <p:extLst>
      <p:ext uri="{BB962C8B-B14F-4D97-AF65-F5344CB8AC3E}">
        <p14:creationId xmlns:p14="http://schemas.microsoft.com/office/powerpoint/2010/main" val="549517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2E30C-186B-6D80-F86A-A0A7D8143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4C0E5DFD-2182-D51F-0321-668E35FA8A60}"/>
              </a:ext>
            </a:extLst>
          </p:cNvPr>
          <p:cNvGrpSpPr/>
          <p:nvPr/>
        </p:nvGrpSpPr>
        <p:grpSpPr>
          <a:xfrm>
            <a:off x="316380" y="3078047"/>
            <a:ext cx="11559240" cy="350953"/>
            <a:chOff x="667870" y="3871424"/>
            <a:chExt cx="11116241" cy="337503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829CE943-5F2A-CF0A-F742-6ABDAC303DCB}"/>
                </a:ext>
              </a:extLst>
            </p:cNvPr>
            <p:cNvCxnSpPr>
              <a:cxnSpLocks/>
            </p:cNvCxnSpPr>
            <p:nvPr/>
          </p:nvCxnSpPr>
          <p:spPr>
            <a:xfrm>
              <a:off x="726141" y="4150659"/>
              <a:ext cx="1094590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5">
              <a:extLst>
                <a:ext uri="{FF2B5EF4-FFF2-40B4-BE49-F238E27FC236}">
                  <a16:creationId xmlns:a16="http://schemas.microsoft.com/office/drawing/2014/main" id="{D6C0FD81-2BA5-8C00-83A6-C633E3D16953}"/>
                </a:ext>
              </a:extLst>
            </p:cNvPr>
            <p:cNvSpPr/>
            <p:nvPr/>
          </p:nvSpPr>
          <p:spPr>
            <a:xfrm>
              <a:off x="667870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Oval 6">
              <a:extLst>
                <a:ext uri="{FF2B5EF4-FFF2-40B4-BE49-F238E27FC236}">
                  <a16:creationId xmlns:a16="http://schemas.microsoft.com/office/drawing/2014/main" id="{55BBA85F-32D7-3190-2015-C5A4DE7C03A9}"/>
                </a:ext>
              </a:extLst>
            </p:cNvPr>
            <p:cNvSpPr/>
            <p:nvPr/>
          </p:nvSpPr>
          <p:spPr>
            <a:xfrm>
              <a:off x="1667843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17FA74A-BC77-DDA8-ACED-781D332AEF2E}"/>
                </a:ext>
              </a:extLst>
            </p:cNvPr>
            <p:cNvSpPr/>
            <p:nvPr/>
          </p:nvSpPr>
          <p:spPr>
            <a:xfrm>
              <a:off x="2667816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4BFC647-260E-ED22-B401-73576D3A4196}"/>
                </a:ext>
              </a:extLst>
            </p:cNvPr>
            <p:cNvSpPr/>
            <p:nvPr/>
          </p:nvSpPr>
          <p:spPr>
            <a:xfrm>
              <a:off x="3667789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71A1134-0670-7527-E655-CD508C112D4C}"/>
                </a:ext>
              </a:extLst>
            </p:cNvPr>
            <p:cNvSpPr/>
            <p:nvPr/>
          </p:nvSpPr>
          <p:spPr>
            <a:xfrm>
              <a:off x="4667762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59B3EAE-8AE0-7D0D-3D89-E78FFDEC45E7}"/>
                </a:ext>
              </a:extLst>
            </p:cNvPr>
            <p:cNvSpPr/>
            <p:nvPr/>
          </p:nvSpPr>
          <p:spPr>
            <a:xfrm>
              <a:off x="5667735" y="4092388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3D9C80-BB28-6729-AC35-FB76F571C276}"/>
                </a:ext>
              </a:extLst>
            </p:cNvPr>
            <p:cNvSpPr/>
            <p:nvPr/>
          </p:nvSpPr>
          <p:spPr>
            <a:xfrm>
              <a:off x="6667708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E312306-97EA-DC52-6364-4B218E7AC012}"/>
                </a:ext>
              </a:extLst>
            </p:cNvPr>
            <p:cNvSpPr/>
            <p:nvPr/>
          </p:nvSpPr>
          <p:spPr>
            <a:xfrm>
              <a:off x="7667681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6EBBD7E-8B38-7F90-9F97-94B48A18999B}"/>
                </a:ext>
              </a:extLst>
            </p:cNvPr>
            <p:cNvSpPr/>
            <p:nvPr/>
          </p:nvSpPr>
          <p:spPr>
            <a:xfrm>
              <a:off x="8667654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82851C0-0F30-BE3C-47E4-2FB81CCC95F8}"/>
                </a:ext>
              </a:extLst>
            </p:cNvPr>
            <p:cNvSpPr/>
            <p:nvPr/>
          </p:nvSpPr>
          <p:spPr>
            <a:xfrm>
              <a:off x="9667627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8E3AD71-7DAB-702E-5D15-AFB8DF6ECCC5}"/>
                </a:ext>
              </a:extLst>
            </p:cNvPr>
            <p:cNvSpPr/>
            <p:nvPr/>
          </p:nvSpPr>
          <p:spPr>
            <a:xfrm>
              <a:off x="10667600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A1F96F6-580B-2619-F36A-B587F58D4082}"/>
                </a:ext>
              </a:extLst>
            </p:cNvPr>
            <p:cNvSpPr/>
            <p:nvPr/>
          </p:nvSpPr>
          <p:spPr>
            <a:xfrm>
              <a:off x="11667569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E4C42D4-C1EE-4999-7D78-D4D7459B046C}"/>
                </a:ext>
              </a:extLst>
            </p:cNvPr>
            <p:cNvSpPr txBox="1"/>
            <p:nvPr/>
          </p:nvSpPr>
          <p:spPr>
            <a:xfrm>
              <a:off x="796254" y="3871424"/>
              <a:ext cx="8715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September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945239F-4DFC-F5AC-FE18-9D82880ECED5}"/>
                </a:ext>
              </a:extLst>
            </p:cNvPr>
            <p:cNvSpPr txBox="1"/>
            <p:nvPr/>
          </p:nvSpPr>
          <p:spPr>
            <a:xfrm>
              <a:off x="1874675" y="3871424"/>
              <a:ext cx="6945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October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D2E8177-8AB6-E799-F42B-B12CC736DD25}"/>
                </a:ext>
              </a:extLst>
            </p:cNvPr>
            <p:cNvSpPr txBox="1"/>
            <p:nvPr/>
          </p:nvSpPr>
          <p:spPr>
            <a:xfrm>
              <a:off x="2793323" y="3871424"/>
              <a:ext cx="8429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November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A313F8-B9AB-105E-5392-D4202203CAC8}"/>
                </a:ext>
              </a:extLst>
            </p:cNvPr>
            <p:cNvSpPr txBox="1"/>
            <p:nvPr/>
          </p:nvSpPr>
          <p:spPr>
            <a:xfrm>
              <a:off x="3802335" y="3871424"/>
              <a:ext cx="8322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December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6532BD8-6022-758D-46FF-C87A63F93B7A}"/>
                </a:ext>
              </a:extLst>
            </p:cNvPr>
            <p:cNvSpPr txBox="1"/>
            <p:nvPr/>
          </p:nvSpPr>
          <p:spPr>
            <a:xfrm>
              <a:off x="4897433" y="3871424"/>
              <a:ext cx="6647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January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EE524BF-CFF2-B03F-AC9A-8655841244BA}"/>
                </a:ext>
              </a:extLst>
            </p:cNvPr>
            <p:cNvSpPr txBox="1"/>
            <p:nvPr/>
          </p:nvSpPr>
          <p:spPr>
            <a:xfrm>
              <a:off x="5852951" y="3871424"/>
              <a:ext cx="7394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February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477300C-9936-FB75-8FC0-3D080212DB73}"/>
                </a:ext>
              </a:extLst>
            </p:cNvPr>
            <p:cNvSpPr txBox="1"/>
            <p:nvPr/>
          </p:nvSpPr>
          <p:spPr>
            <a:xfrm>
              <a:off x="6922880" y="3871424"/>
              <a:ext cx="5863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March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10AC6CC-BE7B-9189-A58F-09F064A1F537}"/>
                </a:ext>
              </a:extLst>
            </p:cNvPr>
            <p:cNvSpPr txBox="1"/>
            <p:nvPr/>
          </p:nvSpPr>
          <p:spPr>
            <a:xfrm>
              <a:off x="7979653" y="3871424"/>
              <a:ext cx="4780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April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571C062-694D-78CA-CC97-51B34E224333}"/>
                </a:ext>
              </a:extLst>
            </p:cNvPr>
            <p:cNvSpPr txBox="1"/>
            <p:nvPr/>
          </p:nvSpPr>
          <p:spPr>
            <a:xfrm>
              <a:off x="8989103" y="3871424"/>
              <a:ext cx="4558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May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623BEE5-8E07-4D86-F2DD-A8247CE1E37E}"/>
                </a:ext>
              </a:extLst>
            </p:cNvPr>
            <p:cNvSpPr txBox="1"/>
            <p:nvPr/>
          </p:nvSpPr>
          <p:spPr>
            <a:xfrm>
              <a:off x="9980053" y="3871424"/>
              <a:ext cx="4716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June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274FF4B-62FC-8B99-9EEB-5BAFF3B19182}"/>
                </a:ext>
              </a:extLst>
            </p:cNvPr>
            <p:cNvSpPr txBox="1"/>
            <p:nvPr/>
          </p:nvSpPr>
          <p:spPr>
            <a:xfrm>
              <a:off x="11026186" y="3871424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July</a:t>
              </a:r>
            </a:p>
          </p:txBody>
        </p:sp>
      </p:grp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9BE370D-7C4C-7ED6-A111-D767C7E30244}"/>
              </a:ext>
            </a:extLst>
          </p:cNvPr>
          <p:cNvCxnSpPr/>
          <p:nvPr/>
        </p:nvCxnSpPr>
        <p:spPr>
          <a:xfrm flipV="1">
            <a:off x="1978425" y="3439785"/>
            <a:ext cx="0" cy="79338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3874EACF-2CE6-350B-2CE3-E6B429177B80}"/>
              </a:ext>
            </a:extLst>
          </p:cNvPr>
          <p:cNvSpPr txBox="1"/>
          <p:nvPr/>
        </p:nvSpPr>
        <p:spPr>
          <a:xfrm>
            <a:off x="1390803" y="4208131"/>
            <a:ext cx="11726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Information</a:t>
            </a:r>
          </a:p>
          <a:p>
            <a:pPr algn="ctr"/>
            <a:r>
              <a:rPr lang="en-GB" sz="160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Evening</a:t>
            </a:r>
          </a:p>
          <a:p>
            <a:pPr algn="ctr"/>
            <a:r>
              <a:rPr lang="en-GB" sz="160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(13/10/25)</a:t>
            </a: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CFD778D4-5B11-B9E1-95B4-28F2841C91C9}"/>
              </a:ext>
            </a:extLst>
          </p:cNvPr>
          <p:cNvCxnSpPr>
            <a:cxnSpLocks/>
          </p:cNvCxnSpPr>
          <p:nvPr/>
        </p:nvCxnSpPr>
        <p:spPr>
          <a:xfrm>
            <a:off x="2662663" y="2330396"/>
            <a:ext cx="1273" cy="77203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8AB2735C-3154-7F35-F178-8B5FDEEE219C}"/>
              </a:ext>
            </a:extLst>
          </p:cNvPr>
          <p:cNvSpPr txBox="1"/>
          <p:nvPr/>
        </p:nvSpPr>
        <p:spPr>
          <a:xfrm>
            <a:off x="1977149" y="1466978"/>
            <a:ext cx="13707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rgbClr val="0070C0"/>
                </a:solidFill>
              </a:rPr>
              <a:t>Report 1</a:t>
            </a:r>
          </a:p>
          <a:p>
            <a:pPr algn="ctr"/>
            <a:r>
              <a:rPr lang="en-GB" sz="1600">
                <a:solidFill>
                  <a:srgbClr val="0070C0"/>
                </a:solidFill>
              </a:rPr>
              <a:t>GRIT awards 1</a:t>
            </a:r>
          </a:p>
          <a:p>
            <a:pPr algn="ctr"/>
            <a:r>
              <a:rPr lang="en-GB" sz="1600">
                <a:solidFill>
                  <a:srgbClr val="0070C0"/>
                </a:solidFill>
              </a:rPr>
              <a:t>(04/11/25)</a:t>
            </a: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7EE54D3A-157B-F29F-2F7D-BCDD7ECC6194}"/>
              </a:ext>
            </a:extLst>
          </p:cNvPr>
          <p:cNvCxnSpPr/>
          <p:nvPr/>
        </p:nvCxnSpPr>
        <p:spPr>
          <a:xfrm flipV="1">
            <a:off x="8648871" y="3489587"/>
            <a:ext cx="0" cy="79338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>
            <a:extLst>
              <a:ext uri="{FF2B5EF4-FFF2-40B4-BE49-F238E27FC236}">
                <a16:creationId xmlns:a16="http://schemas.microsoft.com/office/drawing/2014/main" id="{318741B2-9341-74D6-B491-83F9736DC7B8}"/>
              </a:ext>
            </a:extLst>
          </p:cNvPr>
          <p:cNvSpPr txBox="1"/>
          <p:nvPr/>
        </p:nvSpPr>
        <p:spPr>
          <a:xfrm>
            <a:off x="8098756" y="4230367"/>
            <a:ext cx="10919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rgbClr val="00B050"/>
                </a:solidFill>
              </a:rPr>
              <a:t>Parents</a:t>
            </a:r>
          </a:p>
          <a:p>
            <a:pPr algn="ctr"/>
            <a:r>
              <a:rPr lang="en-GB" sz="1600">
                <a:solidFill>
                  <a:srgbClr val="00B050"/>
                </a:solidFill>
              </a:rPr>
              <a:t>Evening</a:t>
            </a:r>
          </a:p>
          <a:p>
            <a:pPr algn="ctr"/>
            <a:r>
              <a:rPr lang="en-GB" sz="1600">
                <a:solidFill>
                  <a:srgbClr val="00B050"/>
                </a:solidFill>
              </a:rPr>
              <a:t>(30/04/26)</a:t>
            </a: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A116318F-EA03-6DA8-1744-AEC2A3F6E631}"/>
              </a:ext>
            </a:extLst>
          </p:cNvPr>
          <p:cNvCxnSpPr/>
          <p:nvPr/>
        </p:nvCxnSpPr>
        <p:spPr>
          <a:xfrm flipV="1">
            <a:off x="6820662" y="3485936"/>
            <a:ext cx="0" cy="79338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10103EAF-16C6-34EB-E56B-66914540EA78}"/>
              </a:ext>
            </a:extLst>
          </p:cNvPr>
          <p:cNvSpPr txBox="1"/>
          <p:nvPr/>
        </p:nvSpPr>
        <p:spPr>
          <a:xfrm>
            <a:off x="5744963" y="4279316"/>
            <a:ext cx="2143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/>
              <a:t>Assessments</a:t>
            </a:r>
          </a:p>
          <a:p>
            <a:pPr algn="ctr"/>
            <a:r>
              <a:rPr lang="en-GB" sz="1600"/>
              <a:t>(02/03/26 to 06/03/26)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98D63FB1-40EA-91B1-21FC-1AE8ABE551EA}"/>
              </a:ext>
            </a:extLst>
          </p:cNvPr>
          <p:cNvCxnSpPr>
            <a:cxnSpLocks/>
          </p:cNvCxnSpPr>
          <p:nvPr/>
        </p:nvCxnSpPr>
        <p:spPr>
          <a:xfrm>
            <a:off x="8553739" y="2287980"/>
            <a:ext cx="1273" cy="791052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6B05A3C2-2AE9-4F3B-A17A-2E886E971279}"/>
              </a:ext>
            </a:extLst>
          </p:cNvPr>
          <p:cNvSpPr txBox="1"/>
          <p:nvPr/>
        </p:nvSpPr>
        <p:spPr>
          <a:xfrm>
            <a:off x="7868359" y="1426024"/>
            <a:ext cx="13707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rgbClr val="0070C0"/>
                </a:solidFill>
              </a:rPr>
              <a:t>Report 2</a:t>
            </a:r>
          </a:p>
          <a:p>
            <a:pPr algn="ctr"/>
            <a:r>
              <a:rPr lang="en-GB" sz="1600">
                <a:solidFill>
                  <a:srgbClr val="0070C0"/>
                </a:solidFill>
              </a:rPr>
              <a:t>GRIT awards 2</a:t>
            </a:r>
          </a:p>
          <a:p>
            <a:pPr algn="ctr"/>
            <a:r>
              <a:rPr lang="en-GB" sz="1600">
                <a:solidFill>
                  <a:srgbClr val="0070C0"/>
                </a:solidFill>
              </a:rPr>
              <a:t>(29/04/26)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9B658FEC-0265-43E1-B8A4-F9925DEA84AA}"/>
              </a:ext>
            </a:extLst>
          </p:cNvPr>
          <p:cNvSpPr txBox="1"/>
          <p:nvPr/>
        </p:nvSpPr>
        <p:spPr>
          <a:xfrm>
            <a:off x="316380" y="-176755"/>
            <a:ext cx="8439773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Reports on progress and meetings in school (Y8)</a:t>
            </a:r>
          </a:p>
        </p:txBody>
      </p:sp>
    </p:spTree>
    <p:extLst>
      <p:ext uri="{BB962C8B-B14F-4D97-AF65-F5344CB8AC3E}">
        <p14:creationId xmlns:p14="http://schemas.microsoft.com/office/powerpoint/2010/main" val="3157289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2E30C-186B-6D80-F86A-A0A7D8143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4C0E5DFD-2182-D51F-0321-668E35FA8A60}"/>
              </a:ext>
            </a:extLst>
          </p:cNvPr>
          <p:cNvGrpSpPr/>
          <p:nvPr/>
        </p:nvGrpSpPr>
        <p:grpSpPr>
          <a:xfrm>
            <a:off x="316380" y="3078047"/>
            <a:ext cx="11559240" cy="350953"/>
            <a:chOff x="667870" y="3871424"/>
            <a:chExt cx="11116241" cy="337503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829CE943-5F2A-CF0A-F742-6ABDAC303DCB}"/>
                </a:ext>
              </a:extLst>
            </p:cNvPr>
            <p:cNvCxnSpPr>
              <a:cxnSpLocks/>
            </p:cNvCxnSpPr>
            <p:nvPr/>
          </p:nvCxnSpPr>
          <p:spPr>
            <a:xfrm>
              <a:off x="726141" y="4150659"/>
              <a:ext cx="1094590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5">
              <a:extLst>
                <a:ext uri="{FF2B5EF4-FFF2-40B4-BE49-F238E27FC236}">
                  <a16:creationId xmlns:a16="http://schemas.microsoft.com/office/drawing/2014/main" id="{D6C0FD81-2BA5-8C00-83A6-C633E3D16953}"/>
                </a:ext>
              </a:extLst>
            </p:cNvPr>
            <p:cNvSpPr/>
            <p:nvPr/>
          </p:nvSpPr>
          <p:spPr>
            <a:xfrm>
              <a:off x="667870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Oval 6">
              <a:extLst>
                <a:ext uri="{FF2B5EF4-FFF2-40B4-BE49-F238E27FC236}">
                  <a16:creationId xmlns:a16="http://schemas.microsoft.com/office/drawing/2014/main" id="{55BBA85F-32D7-3190-2015-C5A4DE7C03A9}"/>
                </a:ext>
              </a:extLst>
            </p:cNvPr>
            <p:cNvSpPr/>
            <p:nvPr/>
          </p:nvSpPr>
          <p:spPr>
            <a:xfrm>
              <a:off x="1667843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17FA74A-BC77-DDA8-ACED-781D332AEF2E}"/>
                </a:ext>
              </a:extLst>
            </p:cNvPr>
            <p:cNvSpPr/>
            <p:nvPr/>
          </p:nvSpPr>
          <p:spPr>
            <a:xfrm>
              <a:off x="2667816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4BFC647-260E-ED22-B401-73576D3A4196}"/>
                </a:ext>
              </a:extLst>
            </p:cNvPr>
            <p:cNvSpPr/>
            <p:nvPr/>
          </p:nvSpPr>
          <p:spPr>
            <a:xfrm>
              <a:off x="3667789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71A1134-0670-7527-E655-CD508C112D4C}"/>
                </a:ext>
              </a:extLst>
            </p:cNvPr>
            <p:cNvSpPr/>
            <p:nvPr/>
          </p:nvSpPr>
          <p:spPr>
            <a:xfrm>
              <a:off x="4667762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59B3EAE-8AE0-7D0D-3D89-E78FFDEC45E7}"/>
                </a:ext>
              </a:extLst>
            </p:cNvPr>
            <p:cNvSpPr/>
            <p:nvPr/>
          </p:nvSpPr>
          <p:spPr>
            <a:xfrm>
              <a:off x="5667735" y="4092388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3D9C80-BB28-6729-AC35-FB76F571C276}"/>
                </a:ext>
              </a:extLst>
            </p:cNvPr>
            <p:cNvSpPr/>
            <p:nvPr/>
          </p:nvSpPr>
          <p:spPr>
            <a:xfrm>
              <a:off x="6667708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E312306-97EA-DC52-6364-4B218E7AC012}"/>
                </a:ext>
              </a:extLst>
            </p:cNvPr>
            <p:cNvSpPr/>
            <p:nvPr/>
          </p:nvSpPr>
          <p:spPr>
            <a:xfrm>
              <a:off x="7667681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6EBBD7E-8B38-7F90-9F97-94B48A18999B}"/>
                </a:ext>
              </a:extLst>
            </p:cNvPr>
            <p:cNvSpPr/>
            <p:nvPr/>
          </p:nvSpPr>
          <p:spPr>
            <a:xfrm>
              <a:off x="8667654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82851C0-0F30-BE3C-47E4-2FB81CCC95F8}"/>
                </a:ext>
              </a:extLst>
            </p:cNvPr>
            <p:cNvSpPr/>
            <p:nvPr/>
          </p:nvSpPr>
          <p:spPr>
            <a:xfrm>
              <a:off x="9667627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8E3AD71-7DAB-702E-5D15-AFB8DF6ECCC5}"/>
                </a:ext>
              </a:extLst>
            </p:cNvPr>
            <p:cNvSpPr/>
            <p:nvPr/>
          </p:nvSpPr>
          <p:spPr>
            <a:xfrm>
              <a:off x="10667600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A1F96F6-580B-2619-F36A-B587F58D4082}"/>
                </a:ext>
              </a:extLst>
            </p:cNvPr>
            <p:cNvSpPr/>
            <p:nvPr/>
          </p:nvSpPr>
          <p:spPr>
            <a:xfrm>
              <a:off x="11667569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E4C42D4-C1EE-4999-7D78-D4D7459B046C}"/>
                </a:ext>
              </a:extLst>
            </p:cNvPr>
            <p:cNvSpPr txBox="1"/>
            <p:nvPr/>
          </p:nvSpPr>
          <p:spPr>
            <a:xfrm>
              <a:off x="796254" y="3871424"/>
              <a:ext cx="8715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September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945239F-4DFC-F5AC-FE18-9D82880ECED5}"/>
                </a:ext>
              </a:extLst>
            </p:cNvPr>
            <p:cNvSpPr txBox="1"/>
            <p:nvPr/>
          </p:nvSpPr>
          <p:spPr>
            <a:xfrm>
              <a:off x="1874675" y="3871424"/>
              <a:ext cx="6945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October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D2E8177-8AB6-E799-F42B-B12CC736DD25}"/>
                </a:ext>
              </a:extLst>
            </p:cNvPr>
            <p:cNvSpPr txBox="1"/>
            <p:nvPr/>
          </p:nvSpPr>
          <p:spPr>
            <a:xfrm>
              <a:off x="2793323" y="3871424"/>
              <a:ext cx="8429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November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A313F8-B9AB-105E-5392-D4202203CAC8}"/>
                </a:ext>
              </a:extLst>
            </p:cNvPr>
            <p:cNvSpPr txBox="1"/>
            <p:nvPr/>
          </p:nvSpPr>
          <p:spPr>
            <a:xfrm>
              <a:off x="3802335" y="3871424"/>
              <a:ext cx="8322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December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6532BD8-6022-758D-46FF-C87A63F93B7A}"/>
                </a:ext>
              </a:extLst>
            </p:cNvPr>
            <p:cNvSpPr txBox="1"/>
            <p:nvPr/>
          </p:nvSpPr>
          <p:spPr>
            <a:xfrm>
              <a:off x="4897433" y="3871424"/>
              <a:ext cx="6647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January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EE524BF-CFF2-B03F-AC9A-8655841244BA}"/>
                </a:ext>
              </a:extLst>
            </p:cNvPr>
            <p:cNvSpPr txBox="1"/>
            <p:nvPr/>
          </p:nvSpPr>
          <p:spPr>
            <a:xfrm>
              <a:off x="5852951" y="3871424"/>
              <a:ext cx="7394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February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477300C-9936-FB75-8FC0-3D080212DB73}"/>
                </a:ext>
              </a:extLst>
            </p:cNvPr>
            <p:cNvSpPr txBox="1"/>
            <p:nvPr/>
          </p:nvSpPr>
          <p:spPr>
            <a:xfrm>
              <a:off x="6922880" y="3871424"/>
              <a:ext cx="5863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March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10AC6CC-BE7B-9189-A58F-09F064A1F537}"/>
                </a:ext>
              </a:extLst>
            </p:cNvPr>
            <p:cNvSpPr txBox="1"/>
            <p:nvPr/>
          </p:nvSpPr>
          <p:spPr>
            <a:xfrm>
              <a:off x="7979653" y="3871424"/>
              <a:ext cx="4780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April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571C062-694D-78CA-CC97-51B34E224333}"/>
                </a:ext>
              </a:extLst>
            </p:cNvPr>
            <p:cNvSpPr txBox="1"/>
            <p:nvPr/>
          </p:nvSpPr>
          <p:spPr>
            <a:xfrm>
              <a:off x="8989103" y="3871424"/>
              <a:ext cx="4558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May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623BEE5-8E07-4D86-F2DD-A8247CE1E37E}"/>
                </a:ext>
              </a:extLst>
            </p:cNvPr>
            <p:cNvSpPr txBox="1"/>
            <p:nvPr/>
          </p:nvSpPr>
          <p:spPr>
            <a:xfrm>
              <a:off x="9980053" y="3871424"/>
              <a:ext cx="4716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June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274FF4B-62FC-8B99-9EEB-5BAFF3B19182}"/>
                </a:ext>
              </a:extLst>
            </p:cNvPr>
            <p:cNvSpPr txBox="1"/>
            <p:nvPr/>
          </p:nvSpPr>
          <p:spPr>
            <a:xfrm>
              <a:off x="11026186" y="3871424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July</a:t>
              </a:r>
            </a:p>
          </p:txBody>
        </p:sp>
      </p:grpSp>
      <p:sp>
        <p:nvSpPr>
          <p:cNvPr id="95" name="TextBox 94">
            <a:extLst>
              <a:ext uri="{FF2B5EF4-FFF2-40B4-BE49-F238E27FC236}">
                <a16:creationId xmlns:a16="http://schemas.microsoft.com/office/drawing/2014/main" id="{9B658FEC-0265-43E1-B8A4-F9925DEA84AA}"/>
              </a:ext>
            </a:extLst>
          </p:cNvPr>
          <p:cNvSpPr txBox="1"/>
          <p:nvPr/>
        </p:nvSpPr>
        <p:spPr>
          <a:xfrm>
            <a:off x="316380" y="-176755"/>
            <a:ext cx="791241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Events and activities (Y8)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1EADFFB8-425A-4B51-8986-74F333184201}"/>
              </a:ext>
            </a:extLst>
          </p:cNvPr>
          <p:cNvCxnSpPr>
            <a:cxnSpLocks/>
          </p:cNvCxnSpPr>
          <p:nvPr/>
        </p:nvCxnSpPr>
        <p:spPr>
          <a:xfrm>
            <a:off x="1222998" y="2639959"/>
            <a:ext cx="0" cy="471467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CE0BD790-BAAF-42AB-8B7C-1500A102162B}"/>
              </a:ext>
            </a:extLst>
          </p:cNvPr>
          <p:cNvSpPr txBox="1"/>
          <p:nvPr/>
        </p:nvSpPr>
        <p:spPr>
          <a:xfrm>
            <a:off x="687178" y="2027382"/>
            <a:ext cx="10716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Sponsored</a:t>
            </a:r>
          </a:p>
          <a:p>
            <a:pPr algn="ctr"/>
            <a:r>
              <a:rPr lang="en-GB" sz="1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Walk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F5DC522D-F8E0-470E-B520-8EE946F1A0F9}"/>
              </a:ext>
            </a:extLst>
          </p:cNvPr>
          <p:cNvCxnSpPr>
            <a:cxnSpLocks/>
            <a:stCxn id="51" idx="2"/>
          </p:cNvCxnSpPr>
          <p:nvPr/>
        </p:nvCxnSpPr>
        <p:spPr>
          <a:xfrm>
            <a:off x="1821007" y="1867241"/>
            <a:ext cx="0" cy="123432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B93FE400-92D7-41C3-8B6B-D80625704A90}"/>
              </a:ext>
            </a:extLst>
          </p:cNvPr>
          <p:cNvSpPr txBox="1"/>
          <p:nvPr/>
        </p:nvSpPr>
        <p:spPr>
          <a:xfrm>
            <a:off x="787791" y="1282466"/>
            <a:ext cx="20664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House Sport</a:t>
            </a:r>
          </a:p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House English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32C62DD4-79C2-420E-995D-5F3D53CA95E6}"/>
              </a:ext>
            </a:extLst>
          </p:cNvPr>
          <p:cNvCxnSpPr>
            <a:cxnSpLocks/>
          </p:cNvCxnSpPr>
          <p:nvPr/>
        </p:nvCxnSpPr>
        <p:spPr>
          <a:xfrm>
            <a:off x="4899604" y="2644199"/>
            <a:ext cx="0" cy="471467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8CE6B8CB-6809-4B6C-BA41-A6F029F17560}"/>
              </a:ext>
            </a:extLst>
          </p:cNvPr>
          <p:cNvSpPr txBox="1"/>
          <p:nvPr/>
        </p:nvSpPr>
        <p:spPr>
          <a:xfrm>
            <a:off x="4396773" y="2115145"/>
            <a:ext cx="1005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rgbClr val="00B050"/>
                </a:solidFill>
              </a:rPr>
              <a:t>Winter</a:t>
            </a:r>
          </a:p>
          <a:p>
            <a:pPr algn="ctr"/>
            <a:r>
              <a:rPr lang="en-GB" sz="1600">
                <a:solidFill>
                  <a:srgbClr val="00B050"/>
                </a:solidFill>
              </a:rPr>
              <a:t>Showcase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726C623-C55B-4652-93E0-635B3946642E}"/>
              </a:ext>
            </a:extLst>
          </p:cNvPr>
          <p:cNvCxnSpPr>
            <a:cxnSpLocks/>
          </p:cNvCxnSpPr>
          <p:nvPr/>
        </p:nvCxnSpPr>
        <p:spPr>
          <a:xfrm flipV="1">
            <a:off x="7248453" y="3426676"/>
            <a:ext cx="0" cy="41021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95DF94DF-B158-43B8-BB54-7B5CCC2F7223}"/>
              </a:ext>
            </a:extLst>
          </p:cNvPr>
          <p:cNvSpPr txBox="1"/>
          <p:nvPr/>
        </p:nvSpPr>
        <p:spPr>
          <a:xfrm>
            <a:off x="6923611" y="3792666"/>
            <a:ext cx="6560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/>
              <a:t>Careers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4A12DD0E-1C56-4C7B-967B-0D593F14B77E}"/>
              </a:ext>
            </a:extLst>
          </p:cNvPr>
          <p:cNvCxnSpPr>
            <a:cxnSpLocks/>
          </p:cNvCxnSpPr>
          <p:nvPr/>
        </p:nvCxnSpPr>
        <p:spPr>
          <a:xfrm>
            <a:off x="7545904" y="1866472"/>
            <a:ext cx="1" cy="1267259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8D78B109-BD70-4A2D-83EB-DBB0A766FA3E}"/>
              </a:ext>
            </a:extLst>
          </p:cNvPr>
          <p:cNvSpPr txBox="1"/>
          <p:nvPr/>
        </p:nvSpPr>
        <p:spPr>
          <a:xfrm>
            <a:off x="7186597" y="1302773"/>
            <a:ext cx="7585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House </a:t>
            </a:r>
          </a:p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Sport</a:t>
            </a:r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E097DC7D-464B-44B2-8E3E-D83F7CF054B5}"/>
              </a:ext>
            </a:extLst>
          </p:cNvPr>
          <p:cNvCxnSpPr>
            <a:cxnSpLocks/>
            <a:stCxn id="69" idx="2"/>
            <a:endCxn id="25" idx="0"/>
          </p:cNvCxnSpPr>
          <p:nvPr/>
        </p:nvCxnSpPr>
        <p:spPr>
          <a:xfrm flipH="1">
            <a:off x="8168082" y="2415248"/>
            <a:ext cx="6070" cy="662799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EF16D2F5-9A36-4FCF-811D-D51D2064AAD3}"/>
              </a:ext>
            </a:extLst>
          </p:cNvPr>
          <p:cNvSpPr txBox="1"/>
          <p:nvPr/>
        </p:nvSpPr>
        <p:spPr>
          <a:xfrm>
            <a:off x="7768432" y="1830473"/>
            <a:ext cx="811440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House</a:t>
            </a:r>
          </a:p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Festival</a:t>
            </a: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36C50603-F05C-43EF-81A2-7D7613B7996B}"/>
              </a:ext>
            </a:extLst>
          </p:cNvPr>
          <p:cNvCxnSpPr>
            <a:cxnSpLocks/>
            <a:stCxn id="72" idx="2"/>
          </p:cNvCxnSpPr>
          <p:nvPr/>
        </p:nvCxnSpPr>
        <p:spPr>
          <a:xfrm>
            <a:off x="8995326" y="1909263"/>
            <a:ext cx="0" cy="1286556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D4735492-184E-42E0-AE8E-BBE360C8A0C8}"/>
              </a:ext>
            </a:extLst>
          </p:cNvPr>
          <p:cNvSpPr txBox="1"/>
          <p:nvPr/>
        </p:nvSpPr>
        <p:spPr>
          <a:xfrm>
            <a:off x="8616055" y="1324488"/>
            <a:ext cx="7585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House </a:t>
            </a:r>
          </a:p>
          <a:p>
            <a:pPr algn="ctr"/>
            <a:r>
              <a:rPr lang="en-GB" sz="160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Art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9DF3CBF5-DE96-4FF5-A343-B2990F131656}"/>
              </a:ext>
            </a:extLst>
          </p:cNvPr>
          <p:cNvCxnSpPr>
            <a:cxnSpLocks/>
          </p:cNvCxnSpPr>
          <p:nvPr/>
        </p:nvCxnSpPr>
        <p:spPr>
          <a:xfrm>
            <a:off x="9999665" y="2673031"/>
            <a:ext cx="0" cy="471467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0C77BAB1-3041-46AC-A7CC-97DD769F65DB}"/>
              </a:ext>
            </a:extLst>
          </p:cNvPr>
          <p:cNvSpPr txBox="1"/>
          <p:nvPr/>
        </p:nvSpPr>
        <p:spPr>
          <a:xfrm>
            <a:off x="9636992" y="2052526"/>
            <a:ext cx="716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Sports</a:t>
            </a:r>
          </a:p>
          <a:p>
            <a:pPr algn="ctr"/>
            <a:r>
              <a:rPr lang="en-GB" sz="1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Day</a:t>
            </a: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52DD5F85-6DBE-44FE-B614-23DA80B399D4}"/>
              </a:ext>
            </a:extLst>
          </p:cNvPr>
          <p:cNvCxnSpPr>
            <a:cxnSpLocks/>
          </p:cNvCxnSpPr>
          <p:nvPr/>
        </p:nvCxnSpPr>
        <p:spPr>
          <a:xfrm>
            <a:off x="11463031" y="2612157"/>
            <a:ext cx="1" cy="54851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CAE1F854-963D-417B-80AB-A776E803346F}"/>
              </a:ext>
            </a:extLst>
          </p:cNvPr>
          <p:cNvSpPr txBox="1"/>
          <p:nvPr/>
        </p:nvSpPr>
        <p:spPr>
          <a:xfrm>
            <a:off x="10912303" y="2069017"/>
            <a:ext cx="11014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>
                <a:solidFill>
                  <a:srgbClr val="00B050"/>
                </a:solidFill>
              </a:rPr>
              <a:t>School</a:t>
            </a:r>
          </a:p>
          <a:p>
            <a:pPr algn="ctr"/>
            <a:r>
              <a:rPr lang="en-GB" sz="1600">
                <a:solidFill>
                  <a:srgbClr val="00B050"/>
                </a:solidFill>
              </a:rPr>
              <a:t>Production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700848-9134-4A1F-BC39-57CEAAF8E0CC}"/>
              </a:ext>
            </a:extLst>
          </p:cNvPr>
          <p:cNvSpPr/>
          <p:nvPr/>
        </p:nvSpPr>
        <p:spPr>
          <a:xfrm>
            <a:off x="7719080" y="4080703"/>
            <a:ext cx="8980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Dance</a:t>
            </a:r>
          </a:p>
          <a:p>
            <a:pPr algn="ctr"/>
            <a:r>
              <a:rPr lang="en-GB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Show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0FC0B74D-947F-4DD1-B9CC-A621BAA27299}"/>
              </a:ext>
            </a:extLst>
          </p:cNvPr>
          <p:cNvCxnSpPr>
            <a:cxnSpLocks/>
          </p:cNvCxnSpPr>
          <p:nvPr/>
        </p:nvCxnSpPr>
        <p:spPr>
          <a:xfrm flipV="1">
            <a:off x="8168082" y="3442041"/>
            <a:ext cx="0" cy="66394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573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2E30C-186B-6D80-F86A-A0A7D8143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Box 94">
            <a:extLst>
              <a:ext uri="{FF2B5EF4-FFF2-40B4-BE49-F238E27FC236}">
                <a16:creationId xmlns:a16="http://schemas.microsoft.com/office/drawing/2014/main" id="{9B658FEC-0265-43E1-B8A4-F9925DEA84AA}"/>
              </a:ext>
            </a:extLst>
          </p:cNvPr>
          <p:cNvSpPr txBox="1"/>
          <p:nvPr/>
        </p:nvSpPr>
        <p:spPr>
          <a:xfrm>
            <a:off x="316380" y="-176755"/>
            <a:ext cx="791241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During the day and after school activities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72784A7-5073-452C-870F-5EB0584287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263669"/>
              </p:ext>
            </p:extLst>
          </p:nvPr>
        </p:nvGraphicFramePr>
        <p:xfrm>
          <a:off x="421341" y="1023392"/>
          <a:ext cx="11519647" cy="55292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1877">
                  <a:extLst>
                    <a:ext uri="{9D8B030D-6E8A-4147-A177-3AD203B41FA5}">
                      <a16:colId xmlns:a16="http://schemas.microsoft.com/office/drawing/2014/main" val="1593383814"/>
                    </a:ext>
                  </a:extLst>
                </a:gridCol>
                <a:gridCol w="1521877">
                  <a:extLst>
                    <a:ext uri="{9D8B030D-6E8A-4147-A177-3AD203B41FA5}">
                      <a16:colId xmlns:a16="http://schemas.microsoft.com/office/drawing/2014/main" val="2454102895"/>
                    </a:ext>
                  </a:extLst>
                </a:gridCol>
                <a:gridCol w="8475893">
                  <a:extLst>
                    <a:ext uri="{9D8B030D-6E8A-4147-A177-3AD203B41FA5}">
                      <a16:colId xmlns:a16="http://schemas.microsoft.com/office/drawing/2014/main" val="1058893218"/>
                    </a:ext>
                  </a:extLst>
                </a:gridCol>
              </a:tblGrid>
              <a:tr h="237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Day</a:t>
                      </a: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Time</a:t>
                      </a: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Activity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2044911773"/>
                  </a:ext>
                </a:extLst>
              </a:tr>
              <a:tr h="52799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Lunchtime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TK voices , Drama club and Animal Club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2555550253"/>
                  </a:ext>
                </a:extLst>
              </a:tr>
              <a:tr h="52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After school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Rugby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3823180012"/>
                  </a:ext>
                </a:extLst>
              </a:tr>
              <a:tr h="52799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Tuesday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Lunchtime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Spanish comic book club, Science club , Animal Club and Badminton Club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4006998053"/>
                  </a:ext>
                </a:extLst>
              </a:tr>
              <a:tr h="52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After school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Homework support - all year groups, Art club, Maths club and Beginner flute club (invite)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3558734834"/>
                  </a:ext>
                </a:extLst>
              </a:tr>
              <a:tr h="52799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Wednesday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Lunchtime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KS3 Textiles, Intermediate Flute Group (invite), Dance club, Animal Club and Basketball (Weeks 1 only)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2083519233"/>
                  </a:ext>
                </a:extLst>
              </a:tr>
              <a:tr h="52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After school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Netball and X-country running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391583195"/>
                  </a:ext>
                </a:extLst>
              </a:tr>
              <a:tr h="52799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Thursday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Lunchtime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DT club, Netball, Debating club and Animal Club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534607625"/>
                  </a:ext>
                </a:extLst>
              </a:tr>
              <a:tr h="52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After school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2037494401"/>
                  </a:ext>
                </a:extLst>
              </a:tr>
              <a:tr h="52799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Friday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Lunchtime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Crafting – crochet, journaling, card making etc , Animal Club and Languages Club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1112119476"/>
                  </a:ext>
                </a:extLst>
              </a:tr>
              <a:tr h="52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After school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4632" marR="34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Girls rugby</a:t>
                      </a:r>
                    </a:p>
                  </a:txBody>
                  <a:tcPr marL="34632" marR="34632" marT="0" marB="0" anchor="ctr"/>
                </a:tc>
                <a:extLst>
                  <a:ext uri="{0D108BD9-81ED-4DB2-BD59-A6C34878D82A}">
                    <a16:rowId xmlns:a16="http://schemas.microsoft.com/office/drawing/2014/main" val="1846349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803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C2F37-04B6-211D-27A9-188075F9E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ising school absence: what do we know and what can we do? | UCL IOE Blog">
            <a:extLst>
              <a:ext uri="{FF2B5EF4-FFF2-40B4-BE49-F238E27FC236}">
                <a16:creationId xmlns:a16="http://schemas.microsoft.com/office/drawing/2014/main" id="{3E80A5D3-FB74-4C25-8026-767FB20F5E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8"/>
          <a:stretch/>
        </p:blipFill>
        <p:spPr bwMode="auto">
          <a:xfrm>
            <a:off x="0" y="-1"/>
            <a:ext cx="1220655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430855-3DCE-43A2-9B0D-FB8D9046FD4C}"/>
              </a:ext>
            </a:extLst>
          </p:cNvPr>
          <p:cNvSpPr txBox="1"/>
          <p:nvPr/>
        </p:nvSpPr>
        <p:spPr>
          <a:xfrm>
            <a:off x="146050" y="4511786"/>
            <a:ext cx="7912411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6600">
              <a:solidFill>
                <a:schemeClr val="bg1"/>
              </a:solidFill>
              <a:cs typeface="Calibri"/>
            </a:endParaRPr>
          </a:p>
          <a:p>
            <a:r>
              <a:rPr lang="en-US" sz="7200" b="1">
                <a:solidFill>
                  <a:srgbClr val="002060"/>
                </a:solidFill>
                <a:cs typeface="Calibri"/>
              </a:rPr>
              <a:t>Attendance</a:t>
            </a:r>
          </a:p>
        </p:txBody>
      </p:sp>
    </p:spTree>
    <p:extLst>
      <p:ext uri="{BB962C8B-B14F-4D97-AF65-F5344CB8AC3E}">
        <p14:creationId xmlns:p14="http://schemas.microsoft.com/office/powerpoint/2010/main" val="1729101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C2F37-04B6-211D-27A9-188075F9E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5A4588-9949-49E3-A2C3-7FF04E931008}"/>
              </a:ext>
            </a:extLst>
          </p:cNvPr>
          <p:cNvSpPr/>
          <p:nvPr/>
        </p:nvSpPr>
        <p:spPr>
          <a:xfrm>
            <a:off x="213815" y="797807"/>
            <a:ext cx="11978185" cy="4615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400" b="1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New guidance that schools must follow</a:t>
            </a:r>
            <a:endParaRPr lang="en-GB" sz="4000" b="1">
              <a:solidFill>
                <a:srgbClr val="42424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3600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Daily Attendance </a:t>
            </a:r>
            <a:r>
              <a:rPr lang="en-GB" sz="3600" b="1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Sharing.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3600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Limited </a:t>
            </a:r>
            <a:r>
              <a:rPr lang="en-GB" sz="3600" b="1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Exceptional Circumstances </a:t>
            </a:r>
            <a:r>
              <a:rPr lang="en-GB" sz="3600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 authorised absence.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3600" b="1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 sessions </a:t>
            </a:r>
            <a:r>
              <a:rPr lang="en-GB" sz="3600">
                <a:solidFill>
                  <a:srgbClr val="42424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unauthorised absence within 10 school weeks</a:t>
            </a:r>
          </a:p>
        </p:txBody>
      </p:sp>
    </p:spTree>
    <p:extLst>
      <p:ext uri="{BB962C8B-B14F-4D97-AF65-F5344CB8AC3E}">
        <p14:creationId xmlns:p14="http://schemas.microsoft.com/office/powerpoint/2010/main" val="1556095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C60B9-D0FD-E04B-CCBC-A4ED8942A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DB0250A-365E-476F-90DD-B0827B3FBF3B}"/>
              </a:ext>
            </a:extLst>
          </p:cNvPr>
          <p:cNvSpPr/>
          <p:nvPr/>
        </p:nvSpPr>
        <p:spPr>
          <a:xfrm>
            <a:off x="1" y="5103674"/>
            <a:ext cx="12191999" cy="1754326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GB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Attending nearly every day in Year 11: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x as likely to achieve Grade 5 in English and Maths, compared to 90% to 95% attendance.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x  as likely to achieve Grade 5 in English and Maths, compared to 85% to 90% attendance.</a:t>
            </a:r>
          </a:p>
          <a:p>
            <a:r>
              <a:rPr lang="en-GB" i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link between attendance and attainment in an assessment year</a:t>
            </a:r>
          </a:p>
          <a:p>
            <a:r>
              <a:rPr lang="en-GB" i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March 2025, Department for Education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C7F5E6E-C02C-41D5-BFE1-83CC62538FF2}"/>
              </a:ext>
            </a:extLst>
          </p:cNvPr>
          <p:cNvGrpSpPr/>
          <p:nvPr/>
        </p:nvGrpSpPr>
        <p:grpSpPr>
          <a:xfrm>
            <a:off x="1609750" y="-4818"/>
            <a:ext cx="8387236" cy="5108492"/>
            <a:chOff x="1289383" y="269154"/>
            <a:chExt cx="9743575" cy="5854919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6D5B5CF6-9166-4E14-962B-2A343393EAF9}"/>
                </a:ext>
              </a:extLst>
            </p:cNvPr>
            <p:cNvGrpSpPr/>
            <p:nvPr/>
          </p:nvGrpSpPr>
          <p:grpSpPr>
            <a:xfrm>
              <a:off x="1289383" y="269154"/>
              <a:ext cx="9743575" cy="5854919"/>
              <a:chOff x="0" y="-15205"/>
              <a:chExt cx="10880333" cy="6503517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A5F0C945-FB9F-4A50-CAAD-D30F1336BF6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0759"/>
              <a:stretch/>
            </p:blipFill>
            <p:spPr>
              <a:xfrm>
                <a:off x="0" y="508927"/>
                <a:ext cx="10880333" cy="584014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C9D27F4F-3B82-A4F1-8A85-96948A35B3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r="55453" b="7414"/>
              <a:stretch/>
            </p:blipFill>
            <p:spPr>
              <a:xfrm>
                <a:off x="7915715" y="-15205"/>
                <a:ext cx="846133" cy="1048264"/>
              </a:xfrm>
              <a:prstGeom prst="rect">
                <a:avLst/>
              </a:prstGeom>
            </p:spPr>
          </p:pic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89935CA9-E907-4360-B8B5-21AF9048B808}"/>
                  </a:ext>
                </a:extLst>
              </p:cNvPr>
              <p:cNvSpPr/>
              <p:nvPr/>
            </p:nvSpPr>
            <p:spPr>
              <a:xfrm>
                <a:off x="8338780" y="-15205"/>
                <a:ext cx="2428535" cy="6503517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  <a:alpha val="4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66124AA9-F053-A459-B446-9831354A58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57045" y="1195340"/>
              <a:ext cx="0" cy="3896352"/>
            </a:xfrm>
            <a:prstGeom prst="line">
              <a:avLst/>
            </a:prstGeom>
            <a:ln w="3810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2506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C60B9-D0FD-E04B-CCBC-A4ED8942A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ar, Listen, Ear Icon. Graphic by dhimubs124s · Creative Fabrica">
            <a:extLst>
              <a:ext uri="{FF2B5EF4-FFF2-40B4-BE49-F238E27FC236}">
                <a16:creationId xmlns:a16="http://schemas.microsoft.com/office/drawing/2014/main" id="{3A8FBD93-9FAF-45C0-BE80-089AD355E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0"/>
            <a:ext cx="10301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391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3CC51-BFAE-22A4-6BAE-38F843A85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6899"/>
            <a:ext cx="10515600" cy="5189224"/>
          </a:xfrm>
        </p:spPr>
        <p:txBody>
          <a:bodyPr>
            <a:normAutofit/>
          </a:bodyPr>
          <a:lstStyle/>
          <a:p>
            <a:pPr algn="ctr"/>
            <a:r>
              <a:rPr lang="en-GB" sz="3600" b="1">
                <a:latin typeface="Calibri"/>
                <a:ea typeface="Calibri"/>
                <a:cs typeface="Calibri"/>
              </a:rPr>
              <a:t>Tutors Groups</a:t>
            </a:r>
            <a:br>
              <a:rPr lang="en-GB" sz="3600" b="1">
                <a:latin typeface="Calibri"/>
              </a:rPr>
            </a:br>
            <a:br>
              <a:rPr lang="en-GB" sz="3600" b="1">
                <a:latin typeface="Calibri"/>
              </a:rPr>
            </a:br>
            <a:r>
              <a:rPr lang="en-GB" sz="3600" b="1">
                <a:latin typeface="Calibri"/>
                <a:ea typeface="Calibri"/>
                <a:cs typeface="Calibri"/>
              </a:rPr>
              <a:t>Mixed Groups: Humanities, Arts and Computing</a:t>
            </a:r>
            <a:br>
              <a:rPr lang="en-GB" sz="3600" b="1">
                <a:latin typeface="Calibri"/>
                <a:ea typeface="Calibri"/>
                <a:cs typeface="Calibri"/>
              </a:rPr>
            </a:br>
            <a:br>
              <a:rPr lang="en-GB" sz="3600" b="1">
                <a:latin typeface="+mj-ea"/>
              </a:rPr>
            </a:br>
            <a:r>
              <a:rPr lang="en-GB" sz="3600" b="1">
                <a:latin typeface="Calibri"/>
                <a:ea typeface="Calibri"/>
                <a:cs typeface="Calibri"/>
              </a:rPr>
              <a:t>Mixed Groups: MFL and DT</a:t>
            </a:r>
            <a:br>
              <a:rPr lang="en-GB" sz="3600" b="1">
                <a:latin typeface="Calibri"/>
                <a:ea typeface="Calibri"/>
                <a:cs typeface="Calibri"/>
              </a:rPr>
            </a:br>
            <a:br>
              <a:rPr lang="en-GB" sz="3600" b="1">
                <a:latin typeface="+mj-ea"/>
              </a:rPr>
            </a:br>
            <a:r>
              <a:rPr lang="en-GB" sz="3600" b="1">
                <a:latin typeface="Calibri"/>
                <a:ea typeface="Calibri"/>
                <a:cs typeface="Calibri"/>
              </a:rPr>
              <a:t>Streamed groups: Maths, Science, PE</a:t>
            </a:r>
            <a:endParaRPr lang="en-US" b="1"/>
          </a:p>
        </p:txBody>
      </p:sp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22C4860-8763-A3DB-4510-68A206E9D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5096" t="45227" r="27017" b="49545"/>
          <a:stretch>
            <a:fillRect/>
          </a:stretch>
        </p:blipFill>
        <p:spPr>
          <a:xfrm>
            <a:off x="-125178" y="650358"/>
            <a:ext cx="12440602" cy="76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601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Multiple Paths Forest">
            <a:extLst>
              <a:ext uri="{FF2B5EF4-FFF2-40B4-BE49-F238E27FC236}">
                <a16:creationId xmlns:a16="http://schemas.microsoft.com/office/drawing/2014/main" id="{EA34EBF2-ABA3-C51B-7B68-F14DB06B05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-2" b="15775"/>
          <a:stretch>
            <a:fillRect/>
          </a:stretch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8645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D3BC-6557-800D-4DC0-EC5CD1618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33288985-BFFF-AD65-2EE9-7DBE3CE4D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148" y="2597"/>
            <a:ext cx="12202296" cy="685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77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713CDEFD-6864-BAAD-5634-7CBB5401C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" y="1"/>
            <a:ext cx="12191979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D4D7444E-8572-6DFD-CB75-0984238C71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1C89D56-574B-DBE6-E414-A886D4CD9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6808B29-2E24-7E95-6543-9B0B82179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7087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blackboard with writing on it&#10;&#10;AI-generated content may be incorrect.">
            <a:extLst>
              <a:ext uri="{FF2B5EF4-FFF2-40B4-BE49-F238E27FC236}">
                <a16:creationId xmlns:a16="http://schemas.microsoft.com/office/drawing/2014/main" id="{630726A1-7A07-B2DE-0E95-99C13E3AC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7743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white and black text on a blue background&#10;&#10;AI-generated content may be incorrect.">
            <a:extLst>
              <a:ext uri="{FF2B5EF4-FFF2-40B4-BE49-F238E27FC236}">
                <a16:creationId xmlns:a16="http://schemas.microsoft.com/office/drawing/2014/main" id="{92BC7E09-4263-FBD7-F1D1-DEF39361D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4219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D4BB360-8F3E-396E-2552-4E7C0FFF9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-2" b="53"/>
          <a:stretch>
            <a:fillRect/>
          </a:stretch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3083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F92D5340-58BE-AC1E-1146-2AF51C8B37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" y="1"/>
            <a:ext cx="121919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502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group of desks in a room&#10;&#10;AI-generated content may be incorrect.">
            <a:extLst>
              <a:ext uri="{FF2B5EF4-FFF2-40B4-BE49-F238E27FC236}">
                <a16:creationId xmlns:a16="http://schemas.microsoft.com/office/drawing/2014/main" id="{E590D2B8-7F2E-4514-8900-BCC676ED5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16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A black and white photo of a chalkboard with text&#10;&#10;AI-generated content may be incorrect.">
            <a:extLst>
              <a:ext uri="{FF2B5EF4-FFF2-40B4-BE49-F238E27FC236}">
                <a16:creationId xmlns:a16="http://schemas.microsoft.com/office/drawing/2014/main" id="{5586327F-C42A-30BD-FF5B-6396B98C41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048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C54D3-4463-86AA-4A44-0A4D6D55A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E40D32D-C11E-CD99-CE7A-66CA06DDF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6089" t="16790" r="18863" b="15062"/>
          <a:stretch>
            <a:fillRect/>
          </a:stretch>
        </p:blipFill>
        <p:spPr>
          <a:xfrm>
            <a:off x="-4193" y="1119"/>
            <a:ext cx="12201220" cy="6861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9652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744042-9E73-F7B7-43FC-F0BC1ADFA5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9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26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0D8E0-3F52-3139-54B2-7B6943B88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Behaviour and Rewards </a:t>
            </a:r>
          </a:p>
        </p:txBody>
      </p:sp>
      <p:pic>
        <p:nvPicPr>
          <p:cNvPr id="6" name="Picture 2" descr="Image preview">
            <a:extLst>
              <a:ext uri="{FF2B5EF4-FFF2-40B4-BE49-F238E27FC236}">
                <a16:creationId xmlns:a16="http://schemas.microsoft.com/office/drawing/2014/main" id="{19DA13A8-EA45-437C-B493-AF9F5F6557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t="3509" b="16610"/>
          <a:stretch/>
        </p:blipFill>
        <p:spPr bwMode="auto">
          <a:xfrm>
            <a:off x="176893" y="1690933"/>
            <a:ext cx="6624000" cy="372105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Detecting and Treating Outliers | How to Handle Outliers">
            <a:extLst>
              <a:ext uri="{FF2B5EF4-FFF2-40B4-BE49-F238E27FC236}">
                <a16:creationId xmlns:a16="http://schemas.microsoft.com/office/drawing/2014/main" id="{F83D9A9B-64F4-4D3C-A00F-B0FD36DC59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738" b="3008"/>
          <a:stretch/>
        </p:blipFill>
        <p:spPr>
          <a:xfrm>
            <a:off x="6810233" y="2146979"/>
            <a:ext cx="5572267" cy="3489325"/>
          </a:xfrm>
          <a:prstGeom prst="rect">
            <a:avLst/>
          </a:prstGeom>
        </p:spPr>
      </p:pic>
      <p:pic>
        <p:nvPicPr>
          <p:cNvPr id="3" name="Picture 2" descr="A yellow and black logo&#10;&#10;AI-generated content may be incorrect.">
            <a:extLst>
              <a:ext uri="{FF2B5EF4-FFF2-40B4-BE49-F238E27FC236}">
                <a16:creationId xmlns:a16="http://schemas.microsoft.com/office/drawing/2014/main" id="{D84598CA-8A5B-005A-8F4A-757A0DED6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" y="5636079"/>
            <a:ext cx="11234057" cy="97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999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red pie chart&#10;&#10;AI-generated content may be incorrect.">
            <a:extLst>
              <a:ext uri="{FF2B5EF4-FFF2-40B4-BE49-F238E27FC236}">
                <a16:creationId xmlns:a16="http://schemas.microsoft.com/office/drawing/2014/main" id="{C86FB3F5-D371-8C7D-40E4-97146B17FF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3716" r="996" b="13314"/>
          <a:stretch>
            <a:fillRect/>
          </a:stretch>
        </p:blipFill>
        <p:spPr>
          <a:xfrm>
            <a:off x="244351" y="988159"/>
            <a:ext cx="12173380" cy="478097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D11221E-217A-4107-AEFA-BA63003AFF3F}"/>
              </a:ext>
            </a:extLst>
          </p:cNvPr>
          <p:cNvSpPr/>
          <p:nvPr/>
        </p:nvSpPr>
        <p:spPr>
          <a:xfrm>
            <a:off x="2862132" y="5523725"/>
            <a:ext cx="2943118" cy="94876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 b="1"/>
              <a:t>5278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38710BC-E3DC-084C-7AC6-BD98E7B8AF2E}"/>
              </a:ext>
            </a:extLst>
          </p:cNvPr>
          <p:cNvSpPr/>
          <p:nvPr/>
        </p:nvSpPr>
        <p:spPr>
          <a:xfrm>
            <a:off x="6096149" y="5530449"/>
            <a:ext cx="2943118" cy="94876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 b="1"/>
              <a:t>97%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00CD75-D670-0678-A1D6-9A841E87CFF2}"/>
              </a:ext>
            </a:extLst>
          </p:cNvPr>
          <p:cNvSpPr/>
          <p:nvPr/>
        </p:nvSpPr>
        <p:spPr>
          <a:xfrm>
            <a:off x="1938767" y="196449"/>
            <a:ext cx="8714147" cy="94876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 b="1"/>
              <a:t>Year 8 </a:t>
            </a:r>
            <a:r>
              <a:rPr lang="en-US" sz="4000" b="1" err="1"/>
              <a:t>behaviour</a:t>
            </a:r>
            <a:r>
              <a:rPr lang="en-US" sz="4000" b="1"/>
              <a:t> pie chart</a:t>
            </a:r>
          </a:p>
        </p:txBody>
      </p:sp>
    </p:spTree>
    <p:extLst>
      <p:ext uri="{BB962C8B-B14F-4D97-AF65-F5344CB8AC3E}">
        <p14:creationId xmlns:p14="http://schemas.microsoft.com/office/powerpoint/2010/main" val="343503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B0D8E0-3F52-3139-54B2-7B6943B88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endParaRPr lang="en-GB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ow to buy a second-hand or refurbished phone - Which?">
            <a:extLst>
              <a:ext uri="{FF2B5EF4-FFF2-40B4-BE49-F238E27FC236}">
                <a16:creationId xmlns:a16="http://schemas.microsoft.com/office/drawing/2014/main" id="{4605E0BC-FEC5-0742-50B6-1E1D6E45AE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139" r="10634"/>
          <a:stretch>
            <a:fillRect/>
          </a:stretch>
        </p:blipFill>
        <p:spPr>
          <a:xfrm>
            <a:off x="2819058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743082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ADC09A0A-5EF7-45F4-B8EE-54903540B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B0D8E0-3F52-3139-54B2-7B6943B88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1381" y="-717"/>
            <a:ext cx="6017562" cy="1544062"/>
          </a:xfrm>
        </p:spPr>
        <p:txBody>
          <a:bodyPr>
            <a:normAutofit/>
          </a:bodyPr>
          <a:lstStyle/>
          <a:p>
            <a:r>
              <a:rPr lang="en-GB" sz="4000"/>
              <a:t> </a:t>
            </a:r>
          </a:p>
        </p:txBody>
      </p:sp>
      <p:pic>
        <p:nvPicPr>
          <p:cNvPr id="5" name="Picture 4" descr="A logo with text on it&#10;&#10;AI-generated content may be incorrect.">
            <a:extLst>
              <a:ext uri="{FF2B5EF4-FFF2-40B4-BE49-F238E27FC236}">
                <a16:creationId xmlns:a16="http://schemas.microsoft.com/office/drawing/2014/main" id="{6AC3A7FA-67E9-9366-3E24-C0C13A701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208" y="237958"/>
            <a:ext cx="3361692" cy="1073151"/>
          </a:xfrm>
          <a:prstGeom prst="rect">
            <a:avLst/>
          </a:prstGeom>
        </p:spPr>
      </p:pic>
      <p:pic>
        <p:nvPicPr>
          <p:cNvPr id="7" name="Picture 6" descr="A screenshot of a phone&#10;&#10;AI-generated content may be incorrect.">
            <a:extLst>
              <a:ext uri="{FF2B5EF4-FFF2-40B4-BE49-F238E27FC236}">
                <a16:creationId xmlns:a16="http://schemas.microsoft.com/office/drawing/2014/main" id="{B1E3D0C5-BD96-12B7-F146-86AE0CB464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84" y="1500539"/>
            <a:ext cx="2504669" cy="4476001"/>
          </a:xfrm>
          <a:prstGeom prst="rect">
            <a:avLst/>
          </a:prstGeom>
        </p:spPr>
      </p:pic>
      <p:pic>
        <p:nvPicPr>
          <p:cNvPr id="6" name="Picture 5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8AB12CEE-2935-7E73-D49C-0C749E611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3759" y="1502001"/>
            <a:ext cx="2634485" cy="4592239"/>
          </a:xfrm>
          <a:prstGeom prst="rect">
            <a:avLst/>
          </a:prstGeom>
        </p:spPr>
      </p:pic>
      <p:pic>
        <p:nvPicPr>
          <p:cNvPr id="8" name="Picture 7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FEC36E57-FB27-4304-83EA-3A860B831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5993" y="4421783"/>
            <a:ext cx="2099859" cy="1574370"/>
          </a:xfrm>
          <a:prstGeom prst="rect">
            <a:avLst/>
          </a:prstGeom>
        </p:spPr>
      </p:pic>
      <p:pic>
        <p:nvPicPr>
          <p:cNvPr id="9" name="Picture 8" descr="A blue and orange logo&#10;&#10;AI-generated content may be incorrect.">
            <a:extLst>
              <a:ext uri="{FF2B5EF4-FFF2-40B4-BE49-F238E27FC236}">
                <a16:creationId xmlns:a16="http://schemas.microsoft.com/office/drawing/2014/main" id="{3739B4E1-1796-944C-4C5F-B0859F8CAB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1402" y="1710877"/>
            <a:ext cx="3642264" cy="1156077"/>
          </a:xfrm>
          <a:prstGeom prst="rect">
            <a:avLst/>
          </a:prstGeom>
        </p:spPr>
      </p:pic>
      <p:pic>
        <p:nvPicPr>
          <p:cNvPr id="11" name="Picture 10" descr="A close-up of a logo&#10;&#10;AI-generated content may be incorrect.">
            <a:extLst>
              <a:ext uri="{FF2B5EF4-FFF2-40B4-BE49-F238E27FC236}">
                <a16:creationId xmlns:a16="http://schemas.microsoft.com/office/drawing/2014/main" id="{F3AF6241-A7D1-8BA9-15AB-422E0309A5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3099" y="398313"/>
            <a:ext cx="3263523" cy="782179"/>
          </a:xfrm>
          <a:prstGeom prst="rect">
            <a:avLst/>
          </a:prstGeom>
        </p:spPr>
      </p:pic>
      <p:pic>
        <p:nvPicPr>
          <p:cNvPr id="3" name="Picture 2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9580B825-06E3-8825-DFE6-92A58166A6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8083" y="1527594"/>
            <a:ext cx="2902968" cy="4924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16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 descr="A screenshot of a book&#10;&#10;AI-generated content may be incorrect.">
            <a:extLst>
              <a:ext uri="{FF2B5EF4-FFF2-40B4-BE49-F238E27FC236}">
                <a16:creationId xmlns:a16="http://schemas.microsoft.com/office/drawing/2014/main" id="{99D64038-F996-F36F-98B0-AC535D06AA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4EB230-DBA7-E89E-AA40-64EB47767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7594" y="2081849"/>
            <a:ext cx="6225153" cy="268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73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wearing paper clothes&#10;&#10;AI-generated content may be incorrect.">
            <a:extLst>
              <a:ext uri="{FF2B5EF4-FFF2-40B4-BE49-F238E27FC236}">
                <a16:creationId xmlns:a16="http://schemas.microsoft.com/office/drawing/2014/main" id="{01C1A742-4DFF-CF98-E60A-9245E79F2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265" y="195471"/>
            <a:ext cx="3750005" cy="2821179"/>
          </a:xfrm>
          <a:prstGeom prst="rect">
            <a:avLst/>
          </a:prstGeom>
        </p:spPr>
      </p:pic>
      <p:pic>
        <p:nvPicPr>
          <p:cNvPr id="10" name="Picture 9" descr="A logo with a feather and a shield&#10;&#10;AI-generated content may be incorrect.">
            <a:extLst>
              <a:ext uri="{FF2B5EF4-FFF2-40B4-BE49-F238E27FC236}">
                <a16:creationId xmlns:a16="http://schemas.microsoft.com/office/drawing/2014/main" id="{C9491076-6DEF-C3D1-DAA8-957E21AF2E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172" y="2706568"/>
            <a:ext cx="5719571" cy="1456050"/>
          </a:xfrm>
          <a:prstGeom prst="rect">
            <a:avLst/>
          </a:prstGeom>
        </p:spPr>
      </p:pic>
      <p:pic>
        <p:nvPicPr>
          <p:cNvPr id="8" name="Picture 7" descr="A child eating donuts from strings&#10;&#10;AI-generated content may be incorrect.">
            <a:extLst>
              <a:ext uri="{FF2B5EF4-FFF2-40B4-BE49-F238E27FC236}">
                <a16:creationId xmlns:a16="http://schemas.microsoft.com/office/drawing/2014/main" id="{CC00DB22-92B0-1D53-FDD9-D5EFCF78AC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1103" y="191432"/>
            <a:ext cx="2876209" cy="2521341"/>
          </a:xfrm>
          <a:prstGeom prst="rect">
            <a:avLst/>
          </a:prstGeom>
        </p:spPr>
      </p:pic>
      <p:pic>
        <p:nvPicPr>
          <p:cNvPr id="13" name="Picture 12" descr="A group of kids raising their hands in a classroom&#10;&#10;AI-generated content may be incorrect.">
            <a:extLst>
              <a:ext uri="{FF2B5EF4-FFF2-40B4-BE49-F238E27FC236}">
                <a16:creationId xmlns:a16="http://schemas.microsoft.com/office/drawing/2014/main" id="{D7397B83-A5FD-16F0-C63E-42F9E0851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009" y="3906414"/>
            <a:ext cx="4100768" cy="2439085"/>
          </a:xfrm>
          <a:prstGeom prst="rect">
            <a:avLst/>
          </a:prstGeom>
        </p:spPr>
      </p:pic>
      <p:pic>
        <p:nvPicPr>
          <p:cNvPr id="6" name="Picture 5" descr="A group of people pulling a rope&#10;&#10;AI-generated content may be incorrect.">
            <a:extLst>
              <a:ext uri="{FF2B5EF4-FFF2-40B4-BE49-F238E27FC236}">
                <a16:creationId xmlns:a16="http://schemas.microsoft.com/office/drawing/2014/main" id="{1E56F9C3-35F5-4CC8-DBAC-4F35A27265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0551" y="186565"/>
            <a:ext cx="4106394" cy="2496236"/>
          </a:xfrm>
          <a:prstGeom prst="rect">
            <a:avLst/>
          </a:prstGeom>
        </p:spPr>
      </p:pic>
      <p:pic>
        <p:nvPicPr>
          <p:cNvPr id="7" name="Picture 6" descr="A person doing a hand stretch on a floor with balls around her&#10;&#10;AI-generated content may be incorrect.">
            <a:extLst>
              <a:ext uri="{FF2B5EF4-FFF2-40B4-BE49-F238E27FC236}">
                <a16:creationId xmlns:a16="http://schemas.microsoft.com/office/drawing/2014/main" id="{C6F5EE07-649B-F728-51A5-98095E447C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1257" y="3428934"/>
            <a:ext cx="2095658" cy="3248753"/>
          </a:xfrm>
          <a:prstGeom prst="rect">
            <a:avLst/>
          </a:prstGeom>
        </p:spPr>
      </p:pic>
      <p:pic>
        <p:nvPicPr>
          <p:cNvPr id="14" name="Picture 13" descr="A piece of paper with a cow and a tennis ball&#10;&#10;AI-generated content may be incorrect.">
            <a:extLst>
              <a:ext uri="{FF2B5EF4-FFF2-40B4-BE49-F238E27FC236}">
                <a16:creationId xmlns:a16="http://schemas.microsoft.com/office/drawing/2014/main" id="{213B397B-60AB-AD89-CE99-D38D4FB3D6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-1020000">
            <a:off x="5075931" y="4129176"/>
            <a:ext cx="3421251" cy="264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1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09FF9A-4FCE-468E-A86A-C9AB525EAE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21E12D4-3A88-428D-8E5E-AF1AFD923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1340D4-8AEF-D634-AF44-FAA235A62E4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r="6250" b="6250"/>
          <a:stretch>
            <a:fillRect/>
          </a:stretch>
        </p:blipFill>
        <p:spPr>
          <a:xfrm>
            <a:off x="-12096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B0D8E0-3F52-3139-54B2-7B6943B88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777" y="-1728100"/>
            <a:ext cx="12052515" cy="29859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Sponsored Walk - Friday 29th September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519630D-B914-C5F4-A48E-11E11BBA4365}"/>
              </a:ext>
            </a:extLst>
          </p:cNvPr>
          <p:cNvSpPr txBox="1">
            <a:spLocks/>
          </p:cNvSpPr>
          <p:nvPr/>
        </p:nvSpPr>
        <p:spPr>
          <a:xfrm>
            <a:off x="833362" y="3667279"/>
            <a:ext cx="10515600" cy="29859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200">
                <a:solidFill>
                  <a:srgbClr val="FFFFFF"/>
                </a:solidFill>
              </a:rPr>
              <a:t>St Peter's Hospice, Bristol</a:t>
            </a:r>
          </a:p>
          <a:p>
            <a:pPr algn="ctr"/>
            <a:r>
              <a:rPr lang="en-US" sz="5200">
                <a:solidFill>
                  <a:srgbClr val="FFFFFF"/>
                </a:solidFill>
              </a:rPr>
              <a:t>The Disaster Emergency Committee</a:t>
            </a:r>
          </a:p>
          <a:p>
            <a:pPr algn="ctr"/>
            <a:r>
              <a:rPr lang="en-US" sz="5200">
                <a:solidFill>
                  <a:srgbClr val="FFFFFF"/>
                </a:solidFill>
              </a:rPr>
              <a:t>Thomas Keble PTA</a:t>
            </a:r>
          </a:p>
        </p:txBody>
      </p:sp>
      <p:pic>
        <p:nvPicPr>
          <p:cNvPr id="6" name="Picture 5" descr="A purple stamp with text&#10;&#10;AI-generated content may be incorrect.">
            <a:extLst>
              <a:ext uri="{FF2B5EF4-FFF2-40B4-BE49-F238E27FC236}">
                <a16:creationId xmlns:a16="http://schemas.microsoft.com/office/drawing/2014/main" id="{5E0B7DD0-F2AF-5FB2-B889-E3E19A324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7210" y="1260621"/>
            <a:ext cx="4789239" cy="29935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A6F2778-AFEC-1222-B751-9EDB83B4BC48}"/>
              </a:ext>
            </a:extLst>
          </p:cNvPr>
          <p:cNvSpPr txBox="1"/>
          <p:nvPr/>
        </p:nvSpPr>
        <p:spPr>
          <a:xfrm>
            <a:off x="1524000" y="4926013"/>
            <a:ext cx="91440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2998238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1C2B8-D05A-033B-AEB1-C40E87699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C87DCCF-2A88-404F-B33C-B8E8C83AB859}"/>
              </a:ext>
            </a:extLst>
          </p:cNvPr>
          <p:cNvGrpSpPr/>
          <p:nvPr/>
        </p:nvGrpSpPr>
        <p:grpSpPr>
          <a:xfrm>
            <a:off x="8886571" y="14280"/>
            <a:ext cx="3308377" cy="6841534"/>
            <a:chOff x="0" y="1"/>
            <a:chExt cx="3371867" cy="735239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7D82958-4ACD-46BA-9297-2020040D3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1"/>
              <a:ext cx="3371866" cy="2265528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6B9BA4E-8D11-4FEC-8070-F94639D4A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2265530"/>
              <a:ext cx="3371866" cy="237952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900BB17-354F-42D6-AA49-3831D99391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4645054"/>
              <a:ext cx="3371866" cy="153330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908AF6F-AC90-4496-8BA9-C4B2C950E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6178358"/>
              <a:ext cx="3371866" cy="1174039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952AC597-B663-49E0-8A79-3FDED8AF0D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161" y="1676286"/>
            <a:ext cx="8403626" cy="347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056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logo of a tree&#10;&#10;AI-generated content may be incorrect.">
            <a:extLst>
              <a:ext uri="{FF2B5EF4-FFF2-40B4-BE49-F238E27FC236}">
                <a16:creationId xmlns:a16="http://schemas.microsoft.com/office/drawing/2014/main" id="{95B940BF-BFA8-7CD3-CE23-F42F6E6D91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586" r="1" b="14105"/>
          <a:stretch>
            <a:fillRect/>
          </a:stretch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03A053-4DF1-72A1-C32B-4E6CE855A3A2}"/>
              </a:ext>
            </a:extLst>
          </p:cNvPr>
          <p:cNvSpPr txBox="1"/>
          <p:nvPr/>
        </p:nvSpPr>
        <p:spPr>
          <a:xfrm>
            <a:off x="1850390" y="20926"/>
            <a:ext cx="8665799" cy="7316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/>
              <a:t>HOME –SCHOOL PARTNERSHIP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3205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5A89A-A96C-FE33-E3F6-C22E4785C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20CF1CF-4FA9-FFA3-68CB-32DB236F1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" y="2177010"/>
            <a:ext cx="12192000" cy="444946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52A6BC6-5A35-4A48-9AA2-0702C7145C50}"/>
              </a:ext>
            </a:extLst>
          </p:cNvPr>
          <p:cNvSpPr/>
          <p:nvPr/>
        </p:nvSpPr>
        <p:spPr>
          <a:xfrm>
            <a:off x="232351" y="367890"/>
            <a:ext cx="11791834" cy="15877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err="1">
                <a:solidFill>
                  <a:schemeClr val="tx1"/>
                </a:solidFill>
              </a:rPr>
              <a:t>admin@thomaskeble.gloucs.sch.uk</a:t>
            </a:r>
            <a:r>
              <a:rPr lang="en-US" sz="3600" err="1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5183608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Content Placeholder 3" descr="A blue sign with white text&#10;&#10;AI-generated content may be incorrect.">
            <a:extLst>
              <a:ext uri="{FF2B5EF4-FFF2-40B4-BE49-F238E27FC236}">
                <a16:creationId xmlns:a16="http://schemas.microsoft.com/office/drawing/2014/main" id="{31A983E1-C184-EC2F-645D-026D50C7F7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1109" y="1286934"/>
            <a:ext cx="7589784" cy="410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17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2ce43b1-682f-442e-aa6f-17222e390a7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D194741DE6874F95A84CC9700CB85A" ma:contentTypeVersion="19" ma:contentTypeDescription="Create a new document." ma:contentTypeScope="" ma:versionID="bee150a2c9105cf7a54c932e15a85abb">
  <xsd:schema xmlns:xsd="http://www.w3.org/2001/XMLSchema" xmlns:xs="http://www.w3.org/2001/XMLSchema" xmlns:p="http://schemas.microsoft.com/office/2006/metadata/properties" xmlns:ns3="32ce43b1-682f-442e-aa6f-17222e390a70" xmlns:ns4="8c0c5efc-9dd7-4aed-bf83-a94f8b7dae65" targetNamespace="http://schemas.microsoft.com/office/2006/metadata/properties" ma:root="true" ma:fieldsID="b0926e21ea9aaf4478b80015dfdbfc76" ns3:_="" ns4:_="">
    <xsd:import namespace="32ce43b1-682f-442e-aa6f-17222e390a70"/>
    <xsd:import namespace="8c0c5efc-9dd7-4aed-bf83-a94f8b7dae6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_activity" minOccurs="0"/>
                <xsd:element ref="ns3:MediaLengthInSeconds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e43b1-682f-442e-aa6f-17222e390a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0c5efc-9dd7-4aed-bf83-a94f8b7dae6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02EA75-75FA-4C53-837F-3041BD81AFCA}">
  <ds:schemaRefs>
    <ds:schemaRef ds:uri="http://schemas.microsoft.com/office/2006/documentManagement/types"/>
    <ds:schemaRef ds:uri="http://schemas.microsoft.com/office/2006/metadata/properties"/>
    <ds:schemaRef ds:uri="8c0c5efc-9dd7-4aed-bf83-a94f8b7dae65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2ce43b1-682f-442e-aa6f-17222e390a70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CA5D283-8F85-4B4E-9F3F-C0F1343A53A5}">
  <ds:schemaRefs>
    <ds:schemaRef ds:uri="32ce43b1-682f-442e-aa6f-17222e390a70"/>
    <ds:schemaRef ds:uri="8c0c5efc-9dd7-4aed-bf83-a94f8b7dae6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6CC5790-8529-4C38-BD35-87972F0710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572</Words>
  <Application>Microsoft Office PowerPoint</Application>
  <PresentationFormat>Widescreen</PresentationFormat>
  <Paragraphs>197</Paragraphs>
  <Slides>37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Tutors Groups  Mixed Groups: Humanities, Arts and Computing  Mixed Groups: MFL and DT  Streamed groups: Maths, Science, PE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Behaviour and Rewards </vt:lpstr>
      <vt:lpstr>PowerPoint Presentation</vt:lpstr>
      <vt:lpstr>PowerPoint Presentation</vt:lpstr>
      <vt:lpstr> </vt:lpstr>
      <vt:lpstr>PowerPoint Presentation</vt:lpstr>
      <vt:lpstr>PowerPoint Presentation</vt:lpstr>
      <vt:lpstr>Sponsored Walk - Friday 29th September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Shaw</dc:creator>
  <cp:lastModifiedBy>C Patrick</cp:lastModifiedBy>
  <cp:revision>2</cp:revision>
  <cp:lastPrinted>2025-09-16T14:40:26Z</cp:lastPrinted>
  <dcterms:created xsi:type="dcterms:W3CDTF">2025-09-07T18:36:17Z</dcterms:created>
  <dcterms:modified xsi:type="dcterms:W3CDTF">2025-11-25T11:03:43Z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0x010100CCD194741DE6874F95A84CC9700CB85A</vt:lpwstr>
  </property>
</Properties>
</file>