
<file path=[Content_Types].xml><?xml version="1.0" encoding="utf-8"?>
<Types xmlns="http://schemas.openxmlformats.org/package/2006/content-types">
  <Default Extension="png" ContentType="image/png"/>
  <Default Extension="svg" ContentType="image/svg+xml"/>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theme/theme6.xml" ContentType="application/vnd.openxmlformats-officedocument.theme+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7.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theme/theme8.xml" ContentType="application/vnd.openxmlformats-officedocument.theme+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ink/ink1.xml" ContentType="application/inkml+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2" r:id="rId5"/>
    <p:sldMasterId id="2147483684" r:id="rId6"/>
    <p:sldMasterId id="2147483696" r:id="rId7"/>
    <p:sldMasterId id="2147483721" r:id="rId8"/>
    <p:sldMasterId id="2147483733" r:id="rId9"/>
    <p:sldMasterId id="2147483741" r:id="rId10"/>
    <p:sldMasterId id="2147483753" r:id="rId11"/>
    <p:sldMasterId id="2147483765" r:id="rId12"/>
  </p:sldMasterIdLst>
  <p:notesMasterIdLst>
    <p:notesMasterId r:id="rId71"/>
  </p:notesMasterIdLst>
  <p:handoutMasterIdLst>
    <p:handoutMasterId r:id="rId72"/>
  </p:handoutMasterIdLst>
  <p:sldIdLst>
    <p:sldId id="276" r:id="rId13"/>
    <p:sldId id="262" r:id="rId14"/>
    <p:sldId id="272" r:id="rId15"/>
    <p:sldId id="292" r:id="rId16"/>
    <p:sldId id="274" r:id="rId17"/>
    <p:sldId id="264" r:id="rId18"/>
    <p:sldId id="265" r:id="rId19"/>
    <p:sldId id="266" r:id="rId20"/>
    <p:sldId id="257" r:id="rId21"/>
    <p:sldId id="259" r:id="rId22"/>
    <p:sldId id="351" r:id="rId23"/>
    <p:sldId id="499" r:id="rId24"/>
    <p:sldId id="500" r:id="rId25"/>
    <p:sldId id="497" r:id="rId26"/>
    <p:sldId id="501" r:id="rId27"/>
    <p:sldId id="532" r:id="rId28"/>
    <p:sldId id="496" r:id="rId29"/>
    <p:sldId id="498" r:id="rId30"/>
    <p:sldId id="495" r:id="rId31"/>
    <p:sldId id="282" r:id="rId32"/>
    <p:sldId id="2043" r:id="rId33"/>
    <p:sldId id="280" r:id="rId34"/>
    <p:sldId id="352" r:id="rId35"/>
    <p:sldId id="353" r:id="rId36"/>
    <p:sldId id="361" r:id="rId37"/>
    <p:sldId id="329" r:id="rId38"/>
    <p:sldId id="330" r:id="rId39"/>
    <p:sldId id="331" r:id="rId40"/>
    <p:sldId id="363" r:id="rId41"/>
    <p:sldId id="2036" r:id="rId42"/>
    <p:sldId id="349" r:id="rId43"/>
    <p:sldId id="365" r:id="rId44"/>
    <p:sldId id="338" r:id="rId45"/>
    <p:sldId id="341" r:id="rId46"/>
    <p:sldId id="342" r:id="rId47"/>
    <p:sldId id="343" r:id="rId48"/>
    <p:sldId id="344" r:id="rId49"/>
    <p:sldId id="345" r:id="rId50"/>
    <p:sldId id="357" r:id="rId51"/>
    <p:sldId id="359" r:id="rId52"/>
    <p:sldId id="283" r:id="rId53"/>
    <p:sldId id="354" r:id="rId54"/>
    <p:sldId id="284" r:id="rId55"/>
    <p:sldId id="355" r:id="rId56"/>
    <p:sldId id="285" r:id="rId57"/>
    <p:sldId id="286" r:id="rId58"/>
    <p:sldId id="281" r:id="rId59"/>
    <p:sldId id="287" r:id="rId60"/>
    <p:sldId id="288" r:id="rId61"/>
    <p:sldId id="537" r:id="rId62"/>
    <p:sldId id="321" r:id="rId63"/>
    <p:sldId id="2030" r:id="rId64"/>
    <p:sldId id="302" r:id="rId65"/>
    <p:sldId id="301" r:id="rId66"/>
    <p:sldId id="303" r:id="rId67"/>
    <p:sldId id="300" r:id="rId68"/>
    <p:sldId id="2044" r:id="rId69"/>
    <p:sldId id="325" r:id="rId7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AD8754A-07D5-A74E-4B2E-D39C9B2D2FD7}" v="3" dt="2026-02-08T13:58:21.679"/>
    <p1510:client id="{9FD81AE0-489A-303C-4356-378DD5A40E5D}" v="23" dt="2026-02-09T17:49:39.034"/>
    <p1510:client id="{8F804693-6DAD-4FDA-D6B1-9FC66744D88E}" v="280" dt="2026-02-08T19:51:14.45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1" d="100"/>
          <a:sy n="81" d="100"/>
        </p:scale>
        <p:origin x="725" y="5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xml"/><Relationship Id="rId18" Type="http://schemas.openxmlformats.org/officeDocument/2006/relationships/slide" Target="slides/slide6.xml"/><Relationship Id="rId26" Type="http://schemas.openxmlformats.org/officeDocument/2006/relationships/slide" Target="slides/slide14.xml"/><Relationship Id="rId39" Type="http://schemas.openxmlformats.org/officeDocument/2006/relationships/slide" Target="slides/slide27.xml"/><Relationship Id="rId21" Type="http://schemas.openxmlformats.org/officeDocument/2006/relationships/slide" Target="slides/slide9.xml"/><Relationship Id="rId34" Type="http://schemas.openxmlformats.org/officeDocument/2006/relationships/slide" Target="slides/slide22.xml"/><Relationship Id="rId42" Type="http://schemas.openxmlformats.org/officeDocument/2006/relationships/slide" Target="slides/slide30.xml"/><Relationship Id="rId47" Type="http://schemas.openxmlformats.org/officeDocument/2006/relationships/slide" Target="slides/slide35.xml"/><Relationship Id="rId50" Type="http://schemas.openxmlformats.org/officeDocument/2006/relationships/slide" Target="slides/slide38.xml"/><Relationship Id="rId55" Type="http://schemas.openxmlformats.org/officeDocument/2006/relationships/slide" Target="slides/slide43.xml"/><Relationship Id="rId63" Type="http://schemas.openxmlformats.org/officeDocument/2006/relationships/slide" Target="slides/slide51.xml"/><Relationship Id="rId68" Type="http://schemas.openxmlformats.org/officeDocument/2006/relationships/slide" Target="slides/slide56.xml"/><Relationship Id="rId76" Type="http://schemas.openxmlformats.org/officeDocument/2006/relationships/tableStyles" Target="tableStyles.xml"/><Relationship Id="rId7" Type="http://schemas.openxmlformats.org/officeDocument/2006/relationships/slideMaster" Target="slideMasters/slideMaster4.xml"/><Relationship Id="rId71"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4.xml"/><Relationship Id="rId29" Type="http://schemas.openxmlformats.org/officeDocument/2006/relationships/slide" Target="slides/slide17.xml"/><Relationship Id="rId11" Type="http://schemas.openxmlformats.org/officeDocument/2006/relationships/slideMaster" Target="slideMasters/slideMaster8.xml"/><Relationship Id="rId24" Type="http://schemas.openxmlformats.org/officeDocument/2006/relationships/slide" Target="slides/slide12.xml"/><Relationship Id="rId32" Type="http://schemas.openxmlformats.org/officeDocument/2006/relationships/slide" Target="slides/slide20.xml"/><Relationship Id="rId37" Type="http://schemas.openxmlformats.org/officeDocument/2006/relationships/slide" Target="slides/slide25.xml"/><Relationship Id="rId40" Type="http://schemas.openxmlformats.org/officeDocument/2006/relationships/slide" Target="slides/slide28.xml"/><Relationship Id="rId45" Type="http://schemas.openxmlformats.org/officeDocument/2006/relationships/slide" Target="slides/slide33.xml"/><Relationship Id="rId53" Type="http://schemas.openxmlformats.org/officeDocument/2006/relationships/slide" Target="slides/slide41.xml"/><Relationship Id="rId58" Type="http://schemas.openxmlformats.org/officeDocument/2006/relationships/slide" Target="slides/slide46.xml"/><Relationship Id="rId66" Type="http://schemas.openxmlformats.org/officeDocument/2006/relationships/slide" Target="slides/slide54.xml"/><Relationship Id="rId74"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3.xml"/><Relationship Id="rId23" Type="http://schemas.openxmlformats.org/officeDocument/2006/relationships/slide" Target="slides/slide11.xml"/><Relationship Id="rId28" Type="http://schemas.openxmlformats.org/officeDocument/2006/relationships/slide" Target="slides/slide16.xml"/><Relationship Id="rId36" Type="http://schemas.openxmlformats.org/officeDocument/2006/relationships/slide" Target="slides/slide24.xml"/><Relationship Id="rId49" Type="http://schemas.openxmlformats.org/officeDocument/2006/relationships/slide" Target="slides/slide37.xml"/><Relationship Id="rId57" Type="http://schemas.openxmlformats.org/officeDocument/2006/relationships/slide" Target="slides/slide45.xml"/><Relationship Id="rId61" Type="http://schemas.openxmlformats.org/officeDocument/2006/relationships/slide" Target="slides/slide49.xml"/><Relationship Id="rId10" Type="http://schemas.openxmlformats.org/officeDocument/2006/relationships/slideMaster" Target="slideMasters/slideMaster7.xml"/><Relationship Id="rId19" Type="http://schemas.openxmlformats.org/officeDocument/2006/relationships/slide" Target="slides/slide7.xml"/><Relationship Id="rId31" Type="http://schemas.openxmlformats.org/officeDocument/2006/relationships/slide" Target="slides/slide19.xml"/><Relationship Id="rId44" Type="http://schemas.openxmlformats.org/officeDocument/2006/relationships/slide" Target="slides/slide32.xml"/><Relationship Id="rId52" Type="http://schemas.openxmlformats.org/officeDocument/2006/relationships/slide" Target="slides/slide40.xml"/><Relationship Id="rId60" Type="http://schemas.openxmlformats.org/officeDocument/2006/relationships/slide" Target="slides/slide48.xml"/><Relationship Id="rId65" Type="http://schemas.openxmlformats.org/officeDocument/2006/relationships/slide" Target="slides/slide53.xml"/><Relationship Id="rId73" Type="http://schemas.openxmlformats.org/officeDocument/2006/relationships/presProps" Target="presProps.xml"/><Relationship Id="rId78"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2.xml"/><Relationship Id="rId22" Type="http://schemas.openxmlformats.org/officeDocument/2006/relationships/slide" Target="slides/slide10.xml"/><Relationship Id="rId27" Type="http://schemas.openxmlformats.org/officeDocument/2006/relationships/slide" Target="slides/slide15.xml"/><Relationship Id="rId30" Type="http://schemas.openxmlformats.org/officeDocument/2006/relationships/slide" Target="slides/slide18.xml"/><Relationship Id="rId35" Type="http://schemas.openxmlformats.org/officeDocument/2006/relationships/slide" Target="slides/slide23.xml"/><Relationship Id="rId43" Type="http://schemas.openxmlformats.org/officeDocument/2006/relationships/slide" Target="slides/slide31.xml"/><Relationship Id="rId48" Type="http://schemas.openxmlformats.org/officeDocument/2006/relationships/slide" Target="slides/slide36.xml"/><Relationship Id="rId56" Type="http://schemas.openxmlformats.org/officeDocument/2006/relationships/slide" Target="slides/slide44.xml"/><Relationship Id="rId64" Type="http://schemas.openxmlformats.org/officeDocument/2006/relationships/slide" Target="slides/slide52.xml"/><Relationship Id="rId69" Type="http://schemas.openxmlformats.org/officeDocument/2006/relationships/slide" Target="slides/slide57.xml"/><Relationship Id="rId77" Type="http://schemas.microsoft.com/office/2016/11/relationships/changesInfo" Target="changesInfos/changesInfo1.xml"/><Relationship Id="rId8" Type="http://schemas.openxmlformats.org/officeDocument/2006/relationships/slideMaster" Target="slideMasters/slideMaster5.xml"/><Relationship Id="rId51" Type="http://schemas.openxmlformats.org/officeDocument/2006/relationships/slide" Target="slides/slide39.xml"/><Relationship Id="rId72"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Master" Target="slideMasters/slideMaster9.xml"/><Relationship Id="rId17" Type="http://schemas.openxmlformats.org/officeDocument/2006/relationships/slide" Target="slides/slide5.xml"/><Relationship Id="rId25" Type="http://schemas.openxmlformats.org/officeDocument/2006/relationships/slide" Target="slides/slide13.xml"/><Relationship Id="rId33" Type="http://schemas.openxmlformats.org/officeDocument/2006/relationships/slide" Target="slides/slide21.xml"/><Relationship Id="rId38" Type="http://schemas.openxmlformats.org/officeDocument/2006/relationships/slide" Target="slides/slide26.xml"/><Relationship Id="rId46" Type="http://schemas.openxmlformats.org/officeDocument/2006/relationships/slide" Target="slides/slide34.xml"/><Relationship Id="rId59" Type="http://schemas.openxmlformats.org/officeDocument/2006/relationships/slide" Target="slides/slide47.xml"/><Relationship Id="rId67" Type="http://schemas.openxmlformats.org/officeDocument/2006/relationships/slide" Target="slides/slide55.xml"/><Relationship Id="rId20" Type="http://schemas.openxmlformats.org/officeDocument/2006/relationships/slide" Target="slides/slide8.xml"/><Relationship Id="rId41" Type="http://schemas.openxmlformats.org/officeDocument/2006/relationships/slide" Target="slides/slide29.xml"/><Relationship Id="rId54" Type="http://schemas.openxmlformats.org/officeDocument/2006/relationships/slide" Target="slides/slide42.xml"/><Relationship Id="rId62" Type="http://schemas.openxmlformats.org/officeDocument/2006/relationships/slide" Target="slides/slide50.xml"/><Relationship Id="rId70" Type="http://schemas.openxmlformats.org/officeDocument/2006/relationships/slide" Target="slides/slide58.xml"/><Relationship Id="rId75"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Master" Target="slideMasters/slideMaster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 Patrick" userId="S::cpatrick@thomaskeble.gloucs.sch.uk::3b15faca-93cc-439a-9f25-72ad242cff49" providerId="AD" clId="Web-{7AD8754A-07D5-A74E-4B2E-D39C9B2D2FD7}"/>
    <pc:docChg chg="modSld sldOrd">
      <pc:chgData name="C Patrick" userId="S::cpatrick@thomaskeble.gloucs.sch.uk::3b15faca-93cc-439a-9f25-72ad242cff49" providerId="AD" clId="Web-{7AD8754A-07D5-A74E-4B2E-D39C9B2D2FD7}" dt="2026-02-08T13:58:21.679" v="2"/>
      <pc:docMkLst>
        <pc:docMk/>
      </pc:docMkLst>
      <pc:sldChg chg="modSp">
        <pc:chgData name="C Patrick" userId="S::cpatrick@thomaskeble.gloucs.sch.uk::3b15faca-93cc-439a-9f25-72ad242cff49" providerId="AD" clId="Web-{7AD8754A-07D5-A74E-4B2E-D39C9B2D2FD7}" dt="2026-02-08T13:57:48.522" v="1" actId="20577"/>
        <pc:sldMkLst>
          <pc:docMk/>
          <pc:sldMk cId="1526501933" sldId="282"/>
        </pc:sldMkLst>
        <pc:spChg chg="mod">
          <ac:chgData name="C Patrick" userId="S::cpatrick@thomaskeble.gloucs.sch.uk::3b15faca-93cc-439a-9f25-72ad242cff49" providerId="AD" clId="Web-{7AD8754A-07D5-A74E-4B2E-D39C9B2D2FD7}" dt="2026-02-08T13:57:48.522" v="1" actId="20577"/>
          <ac:spMkLst>
            <pc:docMk/>
            <pc:sldMk cId="1526501933" sldId="282"/>
            <ac:spMk id="4" creationId="{00000000-0000-0000-0000-000000000000}"/>
          </ac:spMkLst>
        </pc:spChg>
      </pc:sldChg>
      <pc:sldChg chg="ord">
        <pc:chgData name="C Patrick" userId="S::cpatrick@thomaskeble.gloucs.sch.uk::3b15faca-93cc-439a-9f25-72ad242cff49" providerId="AD" clId="Web-{7AD8754A-07D5-A74E-4B2E-D39C9B2D2FD7}" dt="2026-02-08T13:58:21.679" v="2"/>
        <pc:sldMkLst>
          <pc:docMk/>
          <pc:sldMk cId="1201544970" sldId="2043"/>
        </pc:sldMkLst>
      </pc:sldChg>
    </pc:docChg>
  </pc:docChgLst>
  <pc:docChgLst>
    <pc:chgData name="C Jackson" userId="S::cjackson@thomaskeble.gloucs.sch.uk::c52236f7-601e-4a23-af5b-a0b200717f25" providerId="AD" clId="Web-{9FD81AE0-489A-303C-4356-378DD5A40E5D}"/>
    <pc:docChg chg="delSld modSld">
      <pc:chgData name="C Jackson" userId="S::cjackson@thomaskeble.gloucs.sch.uk::c52236f7-601e-4a23-af5b-a0b200717f25" providerId="AD" clId="Web-{9FD81AE0-489A-303C-4356-378DD5A40E5D}" dt="2026-02-09T17:49:39.018" v="20"/>
      <pc:docMkLst>
        <pc:docMk/>
      </pc:docMkLst>
      <pc:sldChg chg="addSp delSp modSp">
        <pc:chgData name="C Jackson" userId="S::cjackson@thomaskeble.gloucs.sch.uk::c52236f7-601e-4a23-af5b-a0b200717f25" providerId="AD" clId="Web-{9FD81AE0-489A-303C-4356-378DD5A40E5D}" dt="2026-02-09T17:49:39.018" v="20"/>
        <pc:sldMkLst>
          <pc:docMk/>
          <pc:sldMk cId="3167072321" sldId="321"/>
        </pc:sldMkLst>
        <pc:picChg chg="add del mod">
          <ac:chgData name="C Jackson" userId="S::cjackson@thomaskeble.gloucs.sch.uk::c52236f7-601e-4a23-af5b-a0b200717f25" providerId="AD" clId="Web-{9FD81AE0-489A-303C-4356-378DD5A40E5D}" dt="2026-02-09T17:49:39.018" v="20"/>
          <ac:picMkLst>
            <pc:docMk/>
            <pc:sldMk cId="3167072321" sldId="321"/>
            <ac:picMk id="2" creationId="{1033D485-B1E4-7E39-ACDE-45198DA38FEB}"/>
          </ac:picMkLst>
        </pc:picChg>
      </pc:sldChg>
      <pc:sldChg chg="delSp modSp">
        <pc:chgData name="C Jackson" userId="S::cjackson@thomaskeble.gloucs.sch.uk::c52236f7-601e-4a23-af5b-a0b200717f25" providerId="AD" clId="Web-{9FD81AE0-489A-303C-4356-378DD5A40E5D}" dt="2026-02-09T16:41:44.254" v="1"/>
        <pc:sldMkLst>
          <pc:docMk/>
          <pc:sldMk cId="1359818499" sldId="2030"/>
        </pc:sldMkLst>
        <pc:spChg chg="del mod">
          <ac:chgData name="C Jackson" userId="S::cjackson@thomaskeble.gloucs.sch.uk::c52236f7-601e-4a23-af5b-a0b200717f25" providerId="AD" clId="Web-{9FD81AE0-489A-303C-4356-378DD5A40E5D}" dt="2026-02-09T16:41:44.254" v="1"/>
          <ac:spMkLst>
            <pc:docMk/>
            <pc:sldMk cId="1359818499" sldId="2030"/>
            <ac:spMk id="4" creationId="{79C7701D-3D77-4FF9-8FB3-2E518CD20D5F}"/>
          </ac:spMkLst>
        </pc:spChg>
      </pc:sldChg>
      <pc:sldChg chg="modSp del">
        <pc:chgData name="C Jackson" userId="S::cjackson@thomaskeble.gloucs.sch.uk::c52236f7-601e-4a23-af5b-a0b200717f25" providerId="AD" clId="Web-{9FD81AE0-489A-303C-4356-378DD5A40E5D}" dt="2026-02-09T17:49:02.621" v="16"/>
        <pc:sldMkLst>
          <pc:docMk/>
          <pc:sldMk cId="2644360786" sldId="2031"/>
        </pc:sldMkLst>
        <pc:picChg chg="mod">
          <ac:chgData name="C Jackson" userId="S::cjackson@thomaskeble.gloucs.sch.uk::c52236f7-601e-4a23-af5b-a0b200717f25" providerId="AD" clId="Web-{9FD81AE0-489A-303C-4356-378DD5A40E5D}" dt="2026-02-09T16:52:57.101" v="5" actId="1076"/>
          <ac:picMkLst>
            <pc:docMk/>
            <pc:sldMk cId="2644360786" sldId="2031"/>
            <ac:picMk id="5" creationId="{9976DD66-578A-921A-58ED-CF9213818D6E}"/>
          </ac:picMkLst>
        </pc:picChg>
      </pc:sldChg>
      <pc:sldChg chg="addSp delSp modSp del">
        <pc:chgData name="C Jackson" userId="S::cjackson@thomaskeble.gloucs.sch.uk::c52236f7-601e-4a23-af5b-a0b200717f25" providerId="AD" clId="Web-{9FD81AE0-489A-303C-4356-378DD5A40E5D}" dt="2026-02-09T17:49:03.559" v="17"/>
        <pc:sldMkLst>
          <pc:docMk/>
          <pc:sldMk cId="2352074279" sldId="2032"/>
        </pc:sldMkLst>
        <pc:picChg chg="add del mod">
          <ac:chgData name="C Jackson" userId="S::cjackson@thomaskeble.gloucs.sch.uk::c52236f7-601e-4a23-af5b-a0b200717f25" providerId="AD" clId="Web-{9FD81AE0-489A-303C-4356-378DD5A40E5D}" dt="2026-02-09T17:39:54.992" v="15"/>
          <ac:picMkLst>
            <pc:docMk/>
            <pc:sldMk cId="2352074279" sldId="2032"/>
            <ac:picMk id="2" creationId="{424D32B5-DAE0-BF78-7AEC-BCBE14423864}"/>
          </ac:picMkLst>
        </pc:picChg>
        <pc:picChg chg="add del mod">
          <ac:chgData name="C Jackson" userId="S::cjackson@thomaskeble.gloucs.sch.uk::c52236f7-601e-4a23-af5b-a0b200717f25" providerId="AD" clId="Web-{9FD81AE0-489A-303C-4356-378DD5A40E5D}" dt="2026-02-09T16:55:21.226" v="10"/>
          <ac:picMkLst>
            <pc:docMk/>
            <pc:sldMk cId="2352074279" sldId="2032"/>
            <ac:picMk id="3" creationId="{02931E20-8D00-5E42-8794-4DE861813CAF}"/>
          </ac:picMkLst>
        </pc:picChg>
        <pc:picChg chg="mod">
          <ac:chgData name="C Jackson" userId="S::cjackson@thomaskeble.gloucs.sch.uk::c52236f7-601e-4a23-af5b-a0b200717f25" providerId="AD" clId="Web-{9FD81AE0-489A-303C-4356-378DD5A40E5D}" dt="2026-02-09T16:53:04.023" v="6" actId="1076"/>
          <ac:picMkLst>
            <pc:docMk/>
            <pc:sldMk cId="2352074279" sldId="2032"/>
            <ac:picMk id="5" creationId="{C7562C3E-013E-CDAA-0013-8729AFEA5286}"/>
          </ac:picMkLst>
        </pc:picChg>
      </pc:sldChg>
      <pc:sldChg chg="modSp del">
        <pc:chgData name="C Jackson" userId="S::cjackson@thomaskeble.gloucs.sch.uk::c52236f7-601e-4a23-af5b-a0b200717f25" providerId="AD" clId="Web-{9FD81AE0-489A-303C-4356-378DD5A40E5D}" dt="2026-02-09T17:49:09.590" v="18"/>
        <pc:sldMkLst>
          <pc:docMk/>
          <pc:sldMk cId="3018513203" sldId="2034"/>
        </pc:sldMkLst>
        <pc:picChg chg="mod">
          <ac:chgData name="C Jackson" userId="S::cjackson@thomaskeble.gloucs.sch.uk::c52236f7-601e-4a23-af5b-a0b200717f25" providerId="AD" clId="Web-{9FD81AE0-489A-303C-4356-378DD5A40E5D}" dt="2026-02-09T16:59:06.102" v="12" actId="1076"/>
          <ac:picMkLst>
            <pc:docMk/>
            <pc:sldMk cId="3018513203" sldId="2034"/>
            <ac:picMk id="4" creationId="{9FE3CDD6-D737-E733-A963-3E828B984CE7}"/>
          </ac:picMkLst>
        </pc:picChg>
      </pc:sldChg>
    </pc:docChg>
  </pc:docChgLst>
  <pc:docChgLst>
    <pc:chgData name="R South" userId="S::rsouth@thomaskeble.gloucs.sch.uk::4a803a32-9c23-4f3f-9170-e8ccf7bb1e7a" providerId="AD" clId="Web-{8F804693-6DAD-4FDA-D6B1-9FC66744D88E}"/>
    <pc:docChg chg="modSld">
      <pc:chgData name="R South" userId="S::rsouth@thomaskeble.gloucs.sch.uk::4a803a32-9c23-4f3f-9170-e8ccf7bb1e7a" providerId="AD" clId="Web-{8F804693-6DAD-4FDA-D6B1-9FC66744D88E}" dt="2026-02-08T19:51:14.454" v="167" actId="1076"/>
      <pc:docMkLst>
        <pc:docMk/>
      </pc:docMkLst>
      <pc:sldChg chg="modSp">
        <pc:chgData name="R South" userId="S::rsouth@thomaskeble.gloucs.sch.uk::4a803a32-9c23-4f3f-9170-e8ccf7bb1e7a" providerId="AD" clId="Web-{8F804693-6DAD-4FDA-D6B1-9FC66744D88E}" dt="2026-02-08T19:50:28.901" v="166" actId="1076"/>
        <pc:sldMkLst>
          <pc:docMk/>
          <pc:sldMk cId="3950751327" sldId="342"/>
        </pc:sldMkLst>
        <pc:spChg chg="mod">
          <ac:chgData name="R South" userId="S::rsouth@thomaskeble.gloucs.sch.uk::4a803a32-9c23-4f3f-9170-e8ccf7bb1e7a" providerId="AD" clId="Web-{8F804693-6DAD-4FDA-D6B1-9FC66744D88E}" dt="2026-02-08T19:50:28.901" v="166" actId="1076"/>
          <ac:spMkLst>
            <pc:docMk/>
            <pc:sldMk cId="3950751327" sldId="342"/>
            <ac:spMk id="2" creationId="{00000000-0000-0000-0000-000000000000}"/>
          </ac:spMkLst>
        </pc:spChg>
      </pc:sldChg>
      <pc:sldChg chg="modSp">
        <pc:chgData name="R South" userId="S::rsouth@thomaskeble.gloucs.sch.uk::4a803a32-9c23-4f3f-9170-e8ccf7bb1e7a" providerId="AD" clId="Web-{8F804693-6DAD-4FDA-D6B1-9FC66744D88E}" dt="2026-02-08T19:51:14.454" v="167" actId="1076"/>
        <pc:sldMkLst>
          <pc:docMk/>
          <pc:sldMk cId="4118336899" sldId="345"/>
        </pc:sldMkLst>
        <pc:grpChg chg="mod">
          <ac:chgData name="R South" userId="S::rsouth@thomaskeble.gloucs.sch.uk::4a803a32-9c23-4f3f-9170-e8ccf7bb1e7a" providerId="AD" clId="Web-{8F804693-6DAD-4FDA-D6B1-9FC66744D88E}" dt="2026-02-08T19:51:14.454" v="167" actId="1076"/>
          <ac:grpSpMkLst>
            <pc:docMk/>
            <pc:sldMk cId="4118336899" sldId="345"/>
            <ac:grpSpMk id="16" creationId="{00000000-0000-0000-0000-000000000000}"/>
          </ac:grpSpMkLst>
        </pc:grpChg>
      </pc:sldChg>
      <pc:sldChg chg="addSp modSp addAnim">
        <pc:chgData name="R South" userId="S::rsouth@thomaskeble.gloucs.sch.uk::4a803a32-9c23-4f3f-9170-e8ccf7bb1e7a" providerId="AD" clId="Web-{8F804693-6DAD-4FDA-D6B1-9FC66744D88E}" dt="2026-02-08T19:47:11.505" v="129"/>
        <pc:sldMkLst>
          <pc:docMk/>
          <pc:sldMk cId="2166448388" sldId="363"/>
        </pc:sldMkLst>
        <pc:spChg chg="add mod">
          <ac:chgData name="R South" userId="S::rsouth@thomaskeble.gloucs.sch.uk::4a803a32-9c23-4f3f-9170-e8ccf7bb1e7a" providerId="AD" clId="Web-{8F804693-6DAD-4FDA-D6B1-9FC66744D88E}" dt="2026-02-08T19:46:25.035" v="128" actId="20577"/>
          <ac:spMkLst>
            <pc:docMk/>
            <pc:sldMk cId="2166448388" sldId="363"/>
            <ac:spMk id="3" creationId="{8A5099DF-F6EA-1A23-841D-4CCA9A314909}"/>
          </ac:spMkLst>
        </pc:spChg>
        <pc:picChg chg="mod">
          <ac:chgData name="R South" userId="S::rsouth@thomaskeble.gloucs.sch.uk::4a803a32-9c23-4f3f-9170-e8ccf7bb1e7a" providerId="AD" clId="Web-{8F804693-6DAD-4FDA-D6B1-9FC66744D88E}" dt="2026-02-08T19:45:32.532" v="108" actId="1076"/>
          <ac:picMkLst>
            <pc:docMk/>
            <pc:sldMk cId="2166448388" sldId="363"/>
            <ac:picMk id="2" creationId="{90BC2811-65D4-91EB-93B1-C989B19BF50C}"/>
          </ac:picMkLst>
        </pc:picChg>
      </pc:sldChg>
    </pc:docChg>
  </pc:docChgLst>
  <pc:docChgLst>
    <pc:chgData name="R South" userId="S::rsouth@thomaskeble.gloucs.sch.uk::4a803a32-9c23-4f3f-9170-e8ccf7bb1e7a" providerId="AD" clId="Web-{57842591-883F-0A9F-B688-1203992D38F1}"/>
    <pc:docChg chg="modSld">
      <pc:chgData name="R South" userId="S::rsouth@thomaskeble.gloucs.sch.uk::4a803a32-9c23-4f3f-9170-e8ccf7bb1e7a" providerId="AD" clId="Web-{57842591-883F-0A9F-B688-1203992D38F1}" dt="2026-02-06T15:37:24.987" v="5" actId="20577"/>
      <pc:docMkLst>
        <pc:docMk/>
      </pc:docMkLst>
      <pc:sldChg chg="modSp">
        <pc:chgData name="R South" userId="S::rsouth@thomaskeble.gloucs.sch.uk::4a803a32-9c23-4f3f-9170-e8ccf7bb1e7a" providerId="AD" clId="Web-{57842591-883F-0A9F-B688-1203992D38F1}" dt="2026-02-06T15:37:24.987" v="5" actId="20577"/>
        <pc:sldMkLst>
          <pc:docMk/>
          <pc:sldMk cId="1157216065" sldId="329"/>
        </pc:sldMkLst>
        <pc:spChg chg="mod">
          <ac:chgData name="R South" userId="S::rsouth@thomaskeble.gloucs.sch.uk::4a803a32-9c23-4f3f-9170-e8ccf7bb1e7a" providerId="AD" clId="Web-{57842591-883F-0A9F-B688-1203992D38F1}" dt="2026-02-06T15:37:24.987" v="5" actId="20577"/>
          <ac:spMkLst>
            <pc:docMk/>
            <pc:sldMk cId="1157216065" sldId="329"/>
            <ac:spMk id="2" creationId="{00000000-0000-0000-0000-000000000000}"/>
          </ac:spMkLst>
        </pc:spChg>
      </pc:sldChg>
    </pc:docChg>
  </pc:docChgLst>
</pc:chgInfo>
</file>

<file path=ppt/drawings/_rels/vmlDrawing1.vml.rels><?xml version="1.0" encoding="UTF-8" standalone="yes"?>
<Relationships xmlns="http://schemas.openxmlformats.org/package/2006/relationships"><Relationship Id="rId1" Type="http://schemas.openxmlformats.org/officeDocument/2006/relationships/image" Target="../media/image33.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A73A643-7EE9-4381-BC3C-22A860DB27D7}" type="datetimeFigureOut">
              <a:rPr lang="en-GB" smtClean="0"/>
              <a:t>10/02/2026</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FFD4A1AB-17A5-438E-96CD-EDEA533AB0EA}" type="slidenum">
              <a:rPr lang="en-GB" smtClean="0"/>
              <a:t>‹#›</a:t>
            </a:fld>
            <a:endParaRPr lang="en-GB"/>
          </a:p>
        </p:txBody>
      </p:sp>
    </p:spTree>
    <p:extLst>
      <p:ext uri="{BB962C8B-B14F-4D97-AF65-F5344CB8AC3E}">
        <p14:creationId xmlns:p14="http://schemas.microsoft.com/office/powerpoint/2010/main" val="2843791523"/>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5-02-10T16:05:25.587"/>
    </inkml:context>
    <inkml:brush xml:id="br0">
      <inkml:brushProperty name="width" value="0.3" units="cm"/>
      <inkml:brushProperty name="height" value="0.6" units="cm"/>
      <inkml:brushProperty name="color" value="#FFFC00"/>
      <inkml:brushProperty name="tip" value="rectangle"/>
      <inkml:brushProperty name="rasterOp" value="maskPen"/>
    </inkml:brush>
  </inkml:definitions>
  <inkml:trace contextRef="#ctx0" brushRef="#br0">16047 9354 16383 0 0,'0'33'0'0'0,"0"20"0"0"0,0 9 0 0 0,0 11 0 0 0,8 1 0 0 0,3-3 0 0 0,0-6 0 0 0,-3-6 0 0 0,-2-3 0 0 0,-2 4 0 0 0,-2 1 0 0 0,-1-2 0 0 0,-1-2 0 0 0,0-3 0 0 0,-1-2 0 0 0,1-1 0 0 0,-1-1 0 0 0,1 7 0 0 0,0 3 0 0 0,0-1 0 0 0,0-2 0 0 0,0-2 0 0 0,0-2 0 0 0,0-2 0 0 0,0-1 0 0 0,0 0 0 0 0,0-2 0 0 0,0 1 0 0 0,0 8 0 0 0,0 3 0 0 0,8 8 0 0 0,3 9 0 0 0,0 9 0 0 0,-2-3 0 0 0,-3-6 0 0 0,6-9 0 0 0,9 1 0 0 0,2 6 0 0 0,-4-1 0 0 0,-5-6 0 0 0,-4 3 0 0 0,-5-2 0 0 0,-2-5 0 0 0,-3-5 0 0 0,8-3 0 0 0,2-4 0 0 0,0-2 0 0 0,6 7 0 0 0,0 11 0 0 0,-2 2 0 0 0,-3-2 0 0 0,-4 3 0 0 0,-4 8 0 0 0,7-3 0 0 0,2 3 0 0 0,-2-3 0 0 0,6-6 0 0 0,1-8 0 0 0,-3 4 0 0 0,-4-2 0 0 0,-4-3 0 0 0,-2 5 0 0 0,-3-1 0 0 0,0-3 0 0 0,-2-3 0 0 0,9-4 0 0 0,2-2 0 0 0,0-3 0 0 0,-1 0 0 0 0,-4 7 0 0 0,-1 2 0 0 0,-2 9 0 0 0,-1 0 0 0 0,-1-2 0 0 0,-1-5 0 0 0,1-4 0 0 0,0-3 0 0 0,-1-3 0 0 0,1-1 0 0 0,0 7 0 0 0,8 3 0 0 0,20-10 0 0 0,21-12 0 0 0,37-5 0 0 0,28-8 0 0 0,12-8 0 0 0,17-7 0 0 0,2-6 0 0 0,1-2 0 0 0,-7-3 0 0 0,-11 0 0 0 0,-19-1 0 0 0,-19 1 0 0 0,-17 0 0 0 0,-4 0 0 0 0,3 0 0 0 0,-3 1 0 0 0,5 0 0 0 0,5 0 0 0 0,-1 0 0 0 0,-7 0 0 0 0,2 0 0 0 0,-3 0 0 0 0,4 0 0 0 0,-4 0 0 0 0,4 0 0 0 0,7 9 0 0 0,5 2 0 0 0,5 8 0 0 0,-4 1 0 0 0,-9-4 0 0 0,7 5 0 0 0,-2-2 0 0 0,2-4 0 0 0,-6-4 0 0 0,1-4 0 0 0,-5-4 0 0 0,1-2 0 0 0,14 7 0 0 0,7 3 0 0 0,4-1 0 0 0,-6 6 0 0 0,-11 0 0 0 0,-12-2 0 0 0,-10-4 0 0 0,-6-3 0 0 0,-5-3 0 0 0,-3-2 0 0 0,-1-2 0 0 0,0-1 0 0 0,9 1 0 0 0,11-1 0 0 0,11-8 0 0 0,1-3 0 0 0,-4 2 0 0 0,-8-8 0 0 0,3-7 0 0 0,-3-1 0 0 0,-5 5 0 0 0,-3 6 0 0 0,4-4 0 0 0,0-5 0 0 0,-3-1 0 0 0,-2 6 0 0 0,-4-3 0 0 0,-2-7 0 0 0,7-5 0 0 0,-7-15 0 0 0,-12-7 0 0 0,-4-11 0 0 0,-1-2 0 0 0,-5 2 0 0 0,-9-4 0 0 0,1 1 0 0 0,-3 5 0 0 0,-5 4 0 0 0,-5-3 0 0 0,-4 0 0 0 0,-2 3 0 0 0,-3 3 0 0 0,0 3 0 0 0,-1 3 0 0 0,0 2 0 0 0,0 1 0 0 0,0 0 0 0 0,9 0 0 0 0,3-8 0 0 0,0-2 0 0 0,-3-1 0 0 0,-2 3 0 0 0,6-7 0 0 0,2-8 0 0 0,-3-10 0 0 0,6 10 0 0 0,0 9 0 0 0,-3 6 0 0 0,-4 5 0 0 0,-4 3 0 0 0,6-24 0 0 0,1-8 0 0 0,-2 2 0 0 0,-3 5 0 0 0,-3 8 0 0 0,-2-3 0 0 0,-1 3 0 0 0,6 4 0 0 0,3 4 0 0 0,8-4 0 0 0,0-1 0 0 0,-3 2 0 0 0,4 12 0 0 0,-1 6 0 0 0,5 1 0 0 0,-2 0 0 0 0,-5-1 0 0 0,-5-11 0 0 0,-5-12 0 0 0,-3-3 0 0 0,-3-8 0 0 0,-1-14 0 0 0,-1-1 0 0 0,0 6 0 0 0,8 11 0 0 0,4 0 0 0 0,-1 5 0 0 0,-2 6 0 0 0,-2 6 0 0 0,-2 4 0 0 0,-2 3 0 0 0,-10 1 0 0 0,-11-7 0 0 0,-3-2 0 0 0,2 0 0 0 0,-3 3 0 0 0,-7 1 0 0 0,-6-6 0 0 0,-6-1 0 0 0,-3-7 0 0 0,-4 8 0 0 0,8-1 0 0 0,2 8 0 0 0,-1 6 0 0 0,6 3 0 0 0,10 0 0 0 0,8 0 0 0 0,-1 7 0 0 0,2-6 0 0 0,-5 4 0 0 0,1 0 0 0 0,-4-1 0 0 0,-7-2 0 0 0,1-2 0 0 0,7-1 0 0 0,-3 6 0 0 0,-4 2 0 0 0,-6-1 0 0 0,-6-2 0 0 0,-4 6 0 0 0,-2 0 0 0 0,-2 7 0 0 0,-2-1 0 0 0,-7 5 0 0 0,-4 6 0 0 0,2 6 0 0 0,1 6 0 0 0,3 3 0 0 0,-5 2 0 0 0,-2 2 0 0 0,3 0 0 0 0,-6 1 0 0 0,0-1 0 0 0,-6 0 0 0 0,2-1 0 0 0,3 9 0 0 0,6 2 0 0 0,4 0 0 0 0,4-3 0 0 0,11 7 0 0 0,4-1 0 0 0,0-1 0 0 0,-2 5 0 0 0,-2 7 0 0 0,-11 0 0 0 0,-5-4 0 0 0,-1 2 0 0 0,2-2 0 0 0,-7-5 0 0 0,-1-5 0 0 0,3-5 0 0 0,3-3 0 0 0,3 6 0 0 0,-5 2 0 0 0,-1-1 0 0 0,2-3 0 0 0,-6-1 0 0 0,0-3 0 0 0,-5-2 0 0 0,0 0 0 0 0,-3-10 0 0 0,1-2 0 0 0,6 0 0 0 0,5 2 0 0 0,5-6 0 0 0,4 0 0 0 0,2 2 0 0 0,2 4 0 0 0,1 2 0 0 0,8-4 0 0 0,-5-2 0 0 0,-4 2 0 0 0,-2 3 0 0 0,0 2 0 0 0,0-5 0 0 0,-9-2 0 0 0,-1 2 0 0 0,-8-5 0 0 0,-1-1 0 0 0,-13 3 0 0 0,0-4 0 0 0,4-8 0 0 0,8 0 0 0 0,0 6 0 0 0,2 5 0 0 0,6-3 0 0 0,4 2 0 0 0,5 3 0 0 0,2 4 0 0 0,3 4 0 0 0,0 2 0 0 0,1-6 0 0 0,-9-2 0 0 0,-3-7 0 0 0,-7-1 0 0 0,-2 3 0 0 0,4 4 0 0 0,3 4 0 0 0,5 4 0 0 0,-14 2 0 0 0,-19 2 0 0 0,-3 0 0 0 0,-11 1 0 0 0,-13 0 0 0 0,-11-1 0 0 0,7 1 0 0 0,16-1 0 0 0,18 0 0 0 0,23 1 0 0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7A769A32-65DE-42AF-9199-EF6853BA0C42}" type="datetimeFigureOut">
              <a:rPr lang="en-GB" smtClean="0"/>
              <a:t>10/02/2026</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DE21D8D0-FE12-46E0-9788-F6C79C7450C7}" type="slidenum">
              <a:rPr lang="en-GB" smtClean="0"/>
              <a:t>‹#›</a:t>
            </a:fld>
            <a:endParaRPr lang="en-GB"/>
          </a:p>
        </p:txBody>
      </p:sp>
    </p:spTree>
    <p:extLst>
      <p:ext uri="{BB962C8B-B14F-4D97-AF65-F5344CB8AC3E}">
        <p14:creationId xmlns:p14="http://schemas.microsoft.com/office/powerpoint/2010/main" val="28767219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Reasons for changing: The format – revision and learning are complex processes and we didn’t feel</a:t>
            </a:r>
            <a:r>
              <a:rPr lang="en-GB" baseline="0"/>
              <a:t> we could do them justice in an hour’s lecture.  The next 5 months will affect the whole family (not just the students) so crucial that you are together hearing the same message sand so can work together. P</a:t>
            </a:r>
            <a:r>
              <a:rPr lang="en-GB"/>
              <a:t>reviously before mocks</a:t>
            </a:r>
            <a:r>
              <a:rPr lang="en-GB" baseline="0"/>
              <a:t> – too far from the real thing;  previously last minute – will contradict much of what we’ll tell you. Today.  This gives enough lead in and should also complement responses to the mocks…</a:t>
            </a:r>
            <a:endParaRPr lang="en-GB"/>
          </a:p>
        </p:txBody>
      </p:sp>
      <p:sp>
        <p:nvSpPr>
          <p:cNvPr id="4" name="Slide Number Placeholder 3"/>
          <p:cNvSpPr>
            <a:spLocks noGrp="1"/>
          </p:cNvSpPr>
          <p:nvPr>
            <p:ph type="sldNum" sz="quarter" idx="10"/>
          </p:nvPr>
        </p:nvSpPr>
        <p:spPr/>
        <p:txBody>
          <a:bodyPr/>
          <a:lstStyle/>
          <a:p>
            <a:fld id="{DE21D8D0-FE12-46E0-9788-F6C79C7450C7}" type="slidenum">
              <a:rPr lang="en-GB" smtClean="0"/>
              <a:t>2</a:t>
            </a:fld>
            <a:endParaRPr lang="en-GB"/>
          </a:p>
        </p:txBody>
      </p:sp>
    </p:spTree>
    <p:extLst>
      <p:ext uri="{BB962C8B-B14F-4D97-AF65-F5344CB8AC3E}">
        <p14:creationId xmlns:p14="http://schemas.microsoft.com/office/powerpoint/2010/main" val="1737780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Last</a:t>
            </a:r>
            <a:r>
              <a:rPr lang="en-GB" baseline="0"/>
              <a:t> 5/6 years has seen an enormous growth of interest and activity in the science of learning – seems bizarre that there wasn’t more before.  People have tended to revise and prepare for exams in the same ways for years.  Still a lot of good sense in some of those methods but there are others that research has proved to be ineffective and others that may initially seem counter-intuitive but improve knowledge retention….</a:t>
            </a:r>
            <a:endParaRPr lang="en-GB"/>
          </a:p>
        </p:txBody>
      </p:sp>
      <p:sp>
        <p:nvSpPr>
          <p:cNvPr id="4" name="Slide Number Placeholder 3"/>
          <p:cNvSpPr>
            <a:spLocks noGrp="1"/>
          </p:cNvSpPr>
          <p:nvPr>
            <p:ph type="sldNum" sz="quarter" idx="10"/>
          </p:nvPr>
        </p:nvSpPr>
        <p:spPr/>
        <p:txBody>
          <a:bodyPr/>
          <a:lstStyle/>
          <a:p>
            <a:fld id="{DE21D8D0-FE12-46E0-9788-F6C79C7450C7}" type="slidenum">
              <a:rPr lang="en-GB" smtClean="0"/>
              <a:t>6</a:t>
            </a:fld>
            <a:endParaRPr lang="en-GB"/>
          </a:p>
        </p:txBody>
      </p:sp>
    </p:spTree>
    <p:extLst>
      <p:ext uri="{BB962C8B-B14F-4D97-AF65-F5344CB8AC3E}">
        <p14:creationId xmlns:p14="http://schemas.microsoft.com/office/powerpoint/2010/main" val="2777534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606FA-6618-0BE8-B28B-5596E7359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E2C40B-9B91-0E42-CA3F-5C2BFE62B0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52745C-FEE0-8E7F-CD54-D0CF276C74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0BC6016-0C1F-F2B0-325B-09924DBB39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6411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6753-C6FE-06EA-0067-8CB5866C6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5CE06-1DBC-6FB0-8DDD-41C5EC1C9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B4B26-A499-8F0A-931F-3317A3098E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A1F25FE-FA2F-4ABC-A062-855C99625E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20748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6753-C6FE-06EA-0067-8CB5866C6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5CE06-1DBC-6FB0-8DDD-41C5EC1C9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B4B26-A499-8F0A-931F-3317A3098E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A1F25FE-FA2F-4ABC-A062-855C99625E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01959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6753-C6FE-06EA-0067-8CB5866C6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5CE06-1DBC-6FB0-8DDD-41C5EC1C9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B4B26-A499-8F0A-931F-3317A3098E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A1F25FE-FA2F-4ABC-A062-855C99625E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275166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96753-C6FE-06EA-0067-8CB5866C6B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A5CE06-1DBC-6FB0-8DDD-41C5EC1C9F5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0B4B26-A499-8F0A-931F-3317A3098E6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4A1F25FE-FA2F-4ABC-A062-855C99625ED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428727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8606FA-6618-0BE8-B28B-5596E7359B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E2C40B-9B91-0E42-CA3F-5C2BFE62B01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F52745C-FEE0-8E7F-CD54-D0CF276C74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0BC6016-0C1F-F2B0-325B-09924DBB3959}"/>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3925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E057C6-68B9-B635-4337-BEACB3F7A79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01D7AF9-0EF8-C386-4A83-918234178C9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5002CF3-471A-1C5A-FE78-1C4376DB1977}"/>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08482C4F-B43F-375A-366E-3E4C69014356}"/>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37559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10D904-2739-F36B-FF0A-BCCFCB6A77B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CD7E73F-281B-A5FD-834B-C132A4E8A57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A44A9DA-1583-A549-70DE-5C3695373D88}"/>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FA5C171B-B551-999D-9EA5-D1BCF15368C2}"/>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46254E-9BC3-4352-B216-CDB790E9084B}"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6715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3CFD71-DBA0-41D0-B555-7789A988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9620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1D5A97B-AD77-494C-B604-6A55FC1666D3}"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39415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495942-4EED-43F3-BE5D-D2DBA6DECCC1}"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5979457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E3CFD71-DBA0-41D0-B555-7789A9886CAE}"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541133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www.pptmon.com/" TargetMode="External"/><Relationship Id="rId1" Type="http://schemas.openxmlformats.org/officeDocument/2006/relationships/slideMaster" Target="../slideMasters/slideMaster9.xml"/><Relationship Id="rId4" Type="http://schemas.openxmlformats.org/officeDocument/2006/relationships/image" Target="../media/image5.sv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8802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348256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33173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611933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34398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3178081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23624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544639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185475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848476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9303779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2457908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5674382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831276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6993603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72445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623098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691681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715108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890326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6382292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3987302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015559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465589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2365452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206826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8" name="Footer Placeholder 7"/>
          <p:cNvSpPr>
            <a:spLocks noGrp="1"/>
          </p:cNvSpPr>
          <p:nvPr>
            <p:ph type="ftr" sz="quarter" idx="11"/>
          </p:nvPr>
        </p:nvSpPr>
        <p:spPr/>
        <p:txBody>
          <a:bodyPr/>
          <a:lstStyle/>
          <a:p>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2878792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9741617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3407934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778124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6" name="Footer Placeholder 5"/>
          <p:cNvSpPr>
            <a:spLocks noGrp="1"/>
          </p:cNvSpPr>
          <p:nvPr>
            <p:ph type="ftr" sz="quarter" idx="11"/>
          </p:nvPr>
        </p:nvSpPr>
        <p:spPr/>
        <p:txBody>
          <a:bodyPr/>
          <a:lstStyle/>
          <a:p>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343759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5457176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411656698"/>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54546922"/>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166411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5382747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9266180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4351560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294020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79270224"/>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3706223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499123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40690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694122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609600" y="277814"/>
            <a:ext cx="10972800" cy="1139825"/>
          </a:xfrm>
        </p:spPr>
        <p:txBody>
          <a:bodyPr/>
          <a:lstStyle/>
          <a:p>
            <a:r>
              <a:rPr lang="en-US"/>
              <a:t>Click to edit Master title style</a:t>
            </a:r>
          </a:p>
        </p:txBody>
      </p:sp>
      <p:sp>
        <p:nvSpPr>
          <p:cNvPr id="3" name="Table Placeholder 2"/>
          <p:cNvSpPr>
            <a:spLocks noGrp="1"/>
          </p:cNvSpPr>
          <p:nvPr>
            <p:ph type="tbl" idx="1"/>
          </p:nvPr>
        </p:nvSpPr>
        <p:spPr>
          <a:xfrm>
            <a:off x="609600" y="1600201"/>
            <a:ext cx="10972800" cy="4525963"/>
          </a:xfrm>
        </p:spPr>
        <p:txBody>
          <a:bodyPr/>
          <a:lstStyle/>
          <a:p>
            <a:pPr lvl="0"/>
            <a:endParaRPr lang="en-US" noProof="0"/>
          </a:p>
        </p:txBody>
      </p:sp>
      <p:sp>
        <p:nvSpPr>
          <p:cNvPr id="4" name="Rectangle 69"/>
          <p:cNvSpPr>
            <a:spLocks noGrp="1" noChangeArrowheads="1"/>
          </p:cNvSpPr>
          <p:nvPr>
            <p:ph type="dt" sz="half" idx="10"/>
          </p:nvPr>
        </p:nvSpPr>
        <p:spPr>
          <a:ln/>
        </p:spPr>
        <p:txBody>
          <a:bodyPr/>
          <a:lstStyle>
            <a:lvl1pPr>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Rectangle 70"/>
          <p:cNvSpPr>
            <a:spLocks noGrp="1" noChangeArrowheads="1"/>
          </p:cNvSpPr>
          <p:nvPr>
            <p:ph type="ftr" sz="quarter" idx="11"/>
          </p:nvPr>
        </p:nvSpPr>
        <p:spPr>
          <a:ln/>
        </p:spPr>
        <p:txBody>
          <a:bodyPr/>
          <a:lstStyle>
            <a:lvl1pPr>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Rectangle 71"/>
          <p:cNvSpPr>
            <a:spLocks noGrp="1" noChangeArrowheads="1"/>
          </p:cNvSpPr>
          <p:nvPr>
            <p:ph type="sldNum" sz="quarter" idx="12"/>
          </p:nvPr>
        </p:nvSpPr>
        <p:spPr>
          <a:ln/>
        </p:spPr>
        <p:txBody>
          <a:bodyPr/>
          <a:lstStyle>
            <a:lvl1pPr>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21D3FC1-5AF8-481C-821B-C7AB422EDC5F}" type="slidenum">
              <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9089777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42511389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819878383"/>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53415560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99587956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59213847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275227873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47004657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0207176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4211801443"/>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79768075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112152186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GB"/>
              <a:t>Click to edit Master title style</a:t>
            </a:r>
            <a:endParaRPr lang="en-US"/>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Tree>
    <p:extLst>
      <p:ext uri="{BB962C8B-B14F-4D97-AF65-F5344CB8AC3E}">
        <p14:creationId xmlns:p14="http://schemas.microsoft.com/office/powerpoint/2010/main" val="833943435"/>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94929419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GB"/>
              <a:t>Click to edit Master title style</a:t>
            </a:r>
            <a:endParaRPr lang="en-US"/>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Tree>
    <p:extLst>
      <p:ext uri="{BB962C8B-B14F-4D97-AF65-F5344CB8AC3E}">
        <p14:creationId xmlns:p14="http://schemas.microsoft.com/office/powerpoint/2010/main" val="3447872086"/>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194739554"/>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15639134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Tree>
    <p:extLst>
      <p:ext uri="{BB962C8B-B14F-4D97-AF65-F5344CB8AC3E}">
        <p14:creationId xmlns:p14="http://schemas.microsoft.com/office/powerpoint/2010/main" val="211741229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325220680"/>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3394364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548381978"/>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879129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6902803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2/10/2026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899642867"/>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2/10/2026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61800209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2/10/2026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74120981"/>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060265361"/>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2/10/2026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68624827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02105853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2/10/2026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112588241"/>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816033964"/>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640115117"/>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422816522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5758740"/>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10/02/2026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993442021"/>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10/02/2026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09771633"/>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10/02/2026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779737064"/>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942475670"/>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24711254"/>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83627799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159234329"/>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045B213-EB63-4BF4-82FF-ABFDF6F492A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2743264215"/>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45B213-EB63-4BF4-82FF-ABFDF6F492A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3678372124"/>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045B213-EB63-4BF4-82FF-ABFDF6F492A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2074260463"/>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045B213-EB63-4BF4-82FF-ABFDF6F492A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1037237166"/>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045B213-EB63-4BF4-82FF-ABFDF6F492A4}" type="datetimeFigureOut">
              <a:rPr lang="en-GB" smtClean="0"/>
              <a:t>10/02/2026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321402675"/>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045B213-EB63-4BF4-82FF-ABFDF6F492A4}" type="datetimeFigureOut">
              <a:rPr lang="en-GB" smtClean="0"/>
              <a:t>10/02/2026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542833206"/>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045B213-EB63-4BF4-82FF-ABFDF6F492A4}" type="datetimeFigureOut">
              <a:rPr lang="en-GB" smtClean="0"/>
              <a:t>10/02/2026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250670460"/>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45B213-EB63-4BF4-82FF-ABFDF6F492A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340269744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045B213-EB63-4BF4-82FF-ABFDF6F492A4}" type="datetimeFigureOut">
              <a:rPr lang="en-GB" smtClean="0"/>
              <a:t>10/02/2026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3317412051"/>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45B213-EB63-4BF4-82FF-ABFDF6F492A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2667696838"/>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045B213-EB63-4BF4-82FF-ABFDF6F492A4}" type="datetimeFigureOut">
              <a:rPr lang="en-GB" smtClean="0"/>
              <a:t>10/02/2026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335AF22-24CD-4F37-85CD-698DC0F12708}" type="slidenum">
              <a:rPr lang="en-GB" smtClean="0"/>
              <a:t>‹#›</a:t>
            </a:fld>
            <a:endParaRPr lang="en-GB"/>
          </a:p>
        </p:txBody>
      </p:sp>
    </p:spTree>
    <p:extLst>
      <p:ext uri="{BB962C8B-B14F-4D97-AF65-F5344CB8AC3E}">
        <p14:creationId xmlns:p14="http://schemas.microsoft.com/office/powerpoint/2010/main" val="78008459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userDrawn="1">
  <p:cSld name="PPTMON slide">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798DEAD-2251-4C71-B8C4-0FBC011A8B55}"/>
              </a:ext>
            </a:extLst>
          </p:cNvPr>
          <p:cNvSpPr txBox="1"/>
          <p:nvPr userDrawn="1"/>
        </p:nvSpPr>
        <p:spPr>
          <a:xfrm>
            <a:off x="4073026" y="7044874"/>
            <a:ext cx="1526584" cy="235851"/>
          </a:xfrm>
          <a:prstGeom prst="rect">
            <a:avLst/>
          </a:prstGeom>
          <a:noFill/>
        </p:spPr>
        <p:txBody>
          <a:bodyPr wrap="none" rtlCol="0">
            <a:spAutoFit/>
          </a:bodyPr>
          <a:lstStyle/>
          <a:p>
            <a:r>
              <a:rPr lang="en-US" altLang="ko-KR" sz="1000" u="none" dirty="0">
                <a:latin typeface="Arial" panose="020B0604020202020204" pitchFamily="34" charset="0"/>
                <a:cs typeface="Arial" panose="020B0604020202020204" pitchFamily="34" charset="0"/>
                <a:hlinkClick r:id="rId2"/>
              </a:rPr>
              <a:t>Presentation template by</a:t>
            </a:r>
            <a:endParaRPr lang="ko-KR" altLang="en-US" sz="1000" u="none" dirty="0">
              <a:latin typeface="Arial" panose="020B0604020202020204" pitchFamily="34" charset="0"/>
              <a:cs typeface="Arial" panose="020B0604020202020204" pitchFamily="34" charset="0"/>
            </a:endParaRPr>
          </a:p>
        </p:txBody>
      </p:sp>
      <p:pic>
        <p:nvPicPr>
          <p:cNvPr id="4" name="Graphic 3">
            <a:hlinkClick r:id="rId2"/>
            <a:extLst>
              <a:ext uri="{FF2B5EF4-FFF2-40B4-BE49-F238E27FC236}">
                <a16:creationId xmlns:a16="http://schemas.microsoft.com/office/drawing/2014/main" id="{18391A64-485F-424B-B3B2-B1CB6E26B08D}"/>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5647236" y="7063924"/>
            <a:ext cx="2471738" cy="190500"/>
          </a:xfrm>
          <a:prstGeom prst="rect">
            <a:avLst/>
          </a:prstGeom>
        </p:spPr>
      </p:pic>
      <p:sp>
        <p:nvSpPr>
          <p:cNvPr id="8" name="그림 개체 틀 7">
            <a:extLst>
              <a:ext uri="{FF2B5EF4-FFF2-40B4-BE49-F238E27FC236}">
                <a16:creationId xmlns:a16="http://schemas.microsoft.com/office/drawing/2014/main" id="{AA5C003D-EA7B-40BB-BB82-2335CD511671}"/>
              </a:ext>
            </a:extLst>
          </p:cNvPr>
          <p:cNvSpPr>
            <a:spLocks noGrp="1"/>
          </p:cNvSpPr>
          <p:nvPr>
            <p:ph type="pic" sz="quarter" idx="16" hasCustomPrompt="1"/>
          </p:nvPr>
        </p:nvSpPr>
        <p:spPr>
          <a:xfrm>
            <a:off x="2612412" y="1482114"/>
            <a:ext cx="1465548" cy="1465546"/>
          </a:xfrm>
          <a:prstGeom prst="ellipse">
            <a:avLst/>
          </a:prstGeom>
          <a:pattFill prst="pct10">
            <a:fgClr>
              <a:schemeClr val="bg1">
                <a:lumMod val="75000"/>
              </a:schemeClr>
            </a:fgClr>
            <a:bgClr>
              <a:schemeClr val="bg1">
                <a:lumMod val="95000"/>
              </a:schemeClr>
            </a:bgClr>
          </a:pattFill>
          <a:ln w="63500">
            <a:solidFill>
              <a:srgbClr val="FFA73B"/>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
        <p:nvSpPr>
          <p:cNvPr id="10" name="그림 개체 틀 7">
            <a:extLst>
              <a:ext uri="{FF2B5EF4-FFF2-40B4-BE49-F238E27FC236}">
                <a16:creationId xmlns:a16="http://schemas.microsoft.com/office/drawing/2014/main" id="{4A75D286-6D6B-4AEB-AE21-4DBB9583A27D}"/>
              </a:ext>
            </a:extLst>
          </p:cNvPr>
          <p:cNvSpPr>
            <a:spLocks noGrp="1"/>
          </p:cNvSpPr>
          <p:nvPr>
            <p:ph type="pic" sz="quarter" idx="17" hasCustomPrompt="1"/>
          </p:nvPr>
        </p:nvSpPr>
        <p:spPr>
          <a:xfrm>
            <a:off x="6172722" y="1482114"/>
            <a:ext cx="1465548" cy="1465546"/>
          </a:xfrm>
          <a:prstGeom prst="ellipse">
            <a:avLst/>
          </a:prstGeom>
          <a:pattFill prst="pct10">
            <a:fgClr>
              <a:schemeClr val="bg1">
                <a:lumMod val="75000"/>
              </a:schemeClr>
            </a:fgClr>
            <a:bgClr>
              <a:schemeClr val="bg1">
                <a:lumMod val="95000"/>
              </a:schemeClr>
            </a:bgClr>
          </a:pattFill>
          <a:ln w="63500">
            <a:solidFill>
              <a:srgbClr val="296FE2"/>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
        <p:nvSpPr>
          <p:cNvPr id="11" name="그림 개체 틀 7">
            <a:extLst>
              <a:ext uri="{FF2B5EF4-FFF2-40B4-BE49-F238E27FC236}">
                <a16:creationId xmlns:a16="http://schemas.microsoft.com/office/drawing/2014/main" id="{D143E0F8-CBD1-4EDA-952E-43CD3B24F5F4}"/>
              </a:ext>
            </a:extLst>
          </p:cNvPr>
          <p:cNvSpPr>
            <a:spLocks noGrp="1"/>
          </p:cNvSpPr>
          <p:nvPr>
            <p:ph type="pic" sz="quarter" idx="18" hasCustomPrompt="1"/>
          </p:nvPr>
        </p:nvSpPr>
        <p:spPr>
          <a:xfrm>
            <a:off x="9733032" y="1482114"/>
            <a:ext cx="1465548" cy="1465546"/>
          </a:xfrm>
          <a:prstGeom prst="ellipse">
            <a:avLst/>
          </a:prstGeom>
          <a:pattFill prst="pct10">
            <a:fgClr>
              <a:schemeClr val="bg1">
                <a:lumMod val="75000"/>
              </a:schemeClr>
            </a:fgClr>
            <a:bgClr>
              <a:schemeClr val="bg1">
                <a:lumMod val="95000"/>
              </a:schemeClr>
            </a:bgClr>
          </a:pattFill>
          <a:ln w="63500">
            <a:solidFill>
              <a:srgbClr val="4815AA"/>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
        <p:nvSpPr>
          <p:cNvPr id="5" name="그림 개체 틀 7">
            <a:extLst>
              <a:ext uri="{FF2B5EF4-FFF2-40B4-BE49-F238E27FC236}">
                <a16:creationId xmlns:a16="http://schemas.microsoft.com/office/drawing/2014/main" id="{7EC0FFE8-C633-40A4-93CF-9E64ACFC50B9}"/>
              </a:ext>
            </a:extLst>
          </p:cNvPr>
          <p:cNvSpPr>
            <a:spLocks noGrp="1"/>
          </p:cNvSpPr>
          <p:nvPr>
            <p:ph type="pic" sz="quarter" idx="13" hasCustomPrompt="1"/>
          </p:nvPr>
        </p:nvSpPr>
        <p:spPr>
          <a:xfrm>
            <a:off x="949165" y="3955938"/>
            <a:ext cx="1465548" cy="1465546"/>
          </a:xfrm>
          <a:prstGeom prst="ellipse">
            <a:avLst/>
          </a:prstGeom>
          <a:pattFill prst="pct10">
            <a:fgClr>
              <a:schemeClr val="bg1">
                <a:lumMod val="75000"/>
              </a:schemeClr>
            </a:fgClr>
            <a:bgClr>
              <a:schemeClr val="bg1">
                <a:lumMod val="95000"/>
              </a:schemeClr>
            </a:bgClr>
          </a:pattFill>
          <a:ln w="63500">
            <a:solidFill>
              <a:srgbClr val="FD1371"/>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
        <p:nvSpPr>
          <p:cNvPr id="6" name="그림 개체 틀 7">
            <a:extLst>
              <a:ext uri="{FF2B5EF4-FFF2-40B4-BE49-F238E27FC236}">
                <a16:creationId xmlns:a16="http://schemas.microsoft.com/office/drawing/2014/main" id="{E954686C-DA8A-409B-908F-6B20ABCC9A8E}"/>
              </a:ext>
            </a:extLst>
          </p:cNvPr>
          <p:cNvSpPr>
            <a:spLocks noGrp="1"/>
          </p:cNvSpPr>
          <p:nvPr>
            <p:ph type="pic" sz="quarter" idx="14" hasCustomPrompt="1"/>
          </p:nvPr>
        </p:nvSpPr>
        <p:spPr>
          <a:xfrm>
            <a:off x="4509475" y="3955938"/>
            <a:ext cx="1465548" cy="1465546"/>
          </a:xfrm>
          <a:prstGeom prst="ellipse">
            <a:avLst/>
          </a:prstGeom>
          <a:pattFill prst="pct10">
            <a:fgClr>
              <a:schemeClr val="bg1">
                <a:lumMod val="75000"/>
              </a:schemeClr>
            </a:fgClr>
            <a:bgClr>
              <a:schemeClr val="bg1">
                <a:lumMod val="95000"/>
              </a:schemeClr>
            </a:bgClr>
          </a:pattFill>
          <a:ln w="63500">
            <a:solidFill>
              <a:srgbClr val="0AC8C3"/>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
        <p:nvSpPr>
          <p:cNvPr id="7" name="그림 개체 틀 7">
            <a:extLst>
              <a:ext uri="{FF2B5EF4-FFF2-40B4-BE49-F238E27FC236}">
                <a16:creationId xmlns:a16="http://schemas.microsoft.com/office/drawing/2014/main" id="{0ACA4B40-4A37-4819-8B7C-F9425FE110F6}"/>
              </a:ext>
            </a:extLst>
          </p:cNvPr>
          <p:cNvSpPr>
            <a:spLocks noGrp="1"/>
          </p:cNvSpPr>
          <p:nvPr>
            <p:ph type="pic" sz="quarter" idx="15" hasCustomPrompt="1"/>
          </p:nvPr>
        </p:nvSpPr>
        <p:spPr>
          <a:xfrm>
            <a:off x="8069785" y="3955938"/>
            <a:ext cx="1465548" cy="1465546"/>
          </a:xfrm>
          <a:prstGeom prst="ellipse">
            <a:avLst/>
          </a:prstGeom>
          <a:pattFill prst="pct10">
            <a:fgClr>
              <a:schemeClr val="bg1">
                <a:lumMod val="75000"/>
              </a:schemeClr>
            </a:fgClr>
            <a:bgClr>
              <a:schemeClr val="bg1">
                <a:lumMod val="95000"/>
              </a:schemeClr>
            </a:bgClr>
          </a:pattFill>
          <a:ln w="63500">
            <a:solidFill>
              <a:srgbClr val="1549BD"/>
            </a:solidFill>
          </a:ln>
        </p:spPr>
        <p:txBody>
          <a:bodyPr anchor="b" anchorCtr="1"/>
          <a:lstStyle>
            <a:lvl1pPr marL="228600" marR="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lang="ko-KR" altLang="en-US" sz="1050"/>
            </a:lvl1pPr>
          </a:lstStyle>
          <a:p>
            <a:pPr marL="228600" marR="0" lvl="0" indent="-228600" algn="l" defTabSz="914400" rtl="0" eaLnBrk="1" fontAlgn="auto" latinLnBrk="1" hangingPunct="1">
              <a:lnSpc>
                <a:spcPct val="90000"/>
              </a:lnSpc>
              <a:spcBef>
                <a:spcPts val="1000"/>
              </a:spcBef>
              <a:spcAft>
                <a:spcPts val="0"/>
              </a:spcAft>
              <a:buClrTx/>
              <a:buSzTx/>
              <a:buFont typeface="Arial" panose="020B0604020202020204" pitchFamily="34" charset="0"/>
              <a:buChar char="•"/>
              <a:tabLst/>
              <a:defRPr/>
            </a:pPr>
            <a:r>
              <a:rPr lang="en-US" altLang="ko-KR" dirty="0"/>
              <a:t>Click icon to add picture</a:t>
            </a:r>
            <a:endParaRPr lang="ko-KR" altLang="en-US" dirty="0"/>
          </a:p>
        </p:txBody>
      </p:sp>
    </p:spTree>
    <p:extLst>
      <p:ext uri="{BB962C8B-B14F-4D97-AF65-F5344CB8AC3E}">
        <p14:creationId xmlns:p14="http://schemas.microsoft.com/office/powerpoint/2010/main" val="827103544"/>
      </p:ext>
    </p:extLst>
  </p:cSld>
  <p:clrMapOvr>
    <a:masterClrMapping/>
  </p:clrMapOvr>
  <p:extLst mod="1">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4.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jpe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59.xml"/><Relationship Id="rId7" Type="http://schemas.openxmlformats.org/officeDocument/2006/relationships/slideLayout" Target="../slideLayouts/slideLayout63.xml"/><Relationship Id="rId2" Type="http://schemas.openxmlformats.org/officeDocument/2006/relationships/slideLayout" Target="../slideLayouts/slideLayout58.xml"/><Relationship Id="rId1" Type="http://schemas.openxmlformats.org/officeDocument/2006/relationships/slideLayout" Target="../slideLayouts/slideLayout57.xml"/><Relationship Id="rId6" Type="http://schemas.openxmlformats.org/officeDocument/2006/relationships/slideLayout" Target="../slideLayouts/slideLayout62.xml"/><Relationship Id="rId5" Type="http://schemas.openxmlformats.org/officeDocument/2006/relationships/slideLayout" Target="../slideLayouts/slideLayout61.xml"/><Relationship Id="rId10" Type="http://schemas.openxmlformats.org/officeDocument/2006/relationships/image" Target="../media/image3.jpeg"/><Relationship Id="rId4" Type="http://schemas.openxmlformats.org/officeDocument/2006/relationships/slideLayout" Target="../slideLayouts/slideLayout60.xml"/><Relationship Id="rId9" Type="http://schemas.openxmlformats.org/officeDocument/2006/relationships/image" Target="../media/image2.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1.xml"/><Relationship Id="rId3" Type="http://schemas.openxmlformats.org/officeDocument/2006/relationships/slideLayout" Target="../slideLayouts/slideLayout66.xml"/><Relationship Id="rId7" Type="http://schemas.openxmlformats.org/officeDocument/2006/relationships/slideLayout" Target="../slideLayouts/slideLayout70.xml"/><Relationship Id="rId12" Type="http://schemas.openxmlformats.org/officeDocument/2006/relationships/theme" Target="../theme/theme7.xml"/><Relationship Id="rId2" Type="http://schemas.openxmlformats.org/officeDocument/2006/relationships/slideLayout" Target="../slideLayouts/slideLayout65.xml"/><Relationship Id="rId1" Type="http://schemas.openxmlformats.org/officeDocument/2006/relationships/slideLayout" Target="../slideLayouts/slideLayout64.xml"/><Relationship Id="rId6" Type="http://schemas.openxmlformats.org/officeDocument/2006/relationships/slideLayout" Target="../slideLayouts/slideLayout69.xml"/><Relationship Id="rId11" Type="http://schemas.openxmlformats.org/officeDocument/2006/relationships/slideLayout" Target="../slideLayouts/slideLayout74.xml"/><Relationship Id="rId5" Type="http://schemas.openxmlformats.org/officeDocument/2006/relationships/slideLayout" Target="../slideLayouts/slideLayout68.xml"/><Relationship Id="rId10" Type="http://schemas.openxmlformats.org/officeDocument/2006/relationships/slideLayout" Target="../slideLayouts/slideLayout73.xml"/><Relationship Id="rId4" Type="http://schemas.openxmlformats.org/officeDocument/2006/relationships/slideLayout" Target="../slideLayouts/slideLayout67.xml"/><Relationship Id="rId9" Type="http://schemas.openxmlformats.org/officeDocument/2006/relationships/slideLayout" Target="../slideLayouts/slideLayout72.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2.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theme" Target="../theme/theme8.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3.xml"/><Relationship Id="rId13" Type="http://schemas.openxmlformats.org/officeDocument/2006/relationships/theme" Target="../theme/theme9.xml"/><Relationship Id="rId3" Type="http://schemas.openxmlformats.org/officeDocument/2006/relationships/slideLayout" Target="../slideLayouts/slideLayout88.xml"/><Relationship Id="rId7" Type="http://schemas.openxmlformats.org/officeDocument/2006/relationships/slideLayout" Target="../slideLayouts/slideLayout92.xml"/><Relationship Id="rId12" Type="http://schemas.openxmlformats.org/officeDocument/2006/relationships/slideLayout" Target="../slideLayouts/slideLayout97.xml"/><Relationship Id="rId2" Type="http://schemas.openxmlformats.org/officeDocument/2006/relationships/slideLayout" Target="../slideLayouts/slideLayout87.xml"/><Relationship Id="rId1" Type="http://schemas.openxmlformats.org/officeDocument/2006/relationships/slideLayout" Target="../slideLayouts/slideLayout86.xml"/><Relationship Id="rId6" Type="http://schemas.openxmlformats.org/officeDocument/2006/relationships/slideLayout" Target="../slideLayouts/slideLayout91.xml"/><Relationship Id="rId11" Type="http://schemas.openxmlformats.org/officeDocument/2006/relationships/slideLayout" Target="../slideLayouts/slideLayout96.xml"/><Relationship Id="rId5" Type="http://schemas.openxmlformats.org/officeDocument/2006/relationships/slideLayout" Target="../slideLayouts/slideLayout90.xml"/><Relationship Id="rId10" Type="http://schemas.openxmlformats.org/officeDocument/2006/relationships/slideLayout" Target="../slideLayouts/slideLayout95.xml"/><Relationship Id="rId4" Type="http://schemas.openxmlformats.org/officeDocument/2006/relationships/slideLayout" Target="../slideLayouts/slideLayout89.xml"/><Relationship Id="rId9" Type="http://schemas.openxmlformats.org/officeDocument/2006/relationships/slideLayout" Target="../slideLayouts/slideLayout9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45318000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CE1BA4C-88CA-42A5-81AB-AFCEC2DCA2EB}"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E2F8E6-65C7-4DB9-BCBC-FBE96395032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16204989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AF503F5-9840-49E6-996F-3C6611287317}" type="datetimeFigureOut">
              <a:rPr lang="en-GB" smtClean="0">
                <a:solidFill>
                  <a:prstClr val="black">
                    <a:tint val="75000"/>
                  </a:prstClr>
                </a:solidFill>
              </a:rPr>
              <a:pPr/>
              <a:t>10/02/2026</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E76D3A-25DE-4BDC-9218-98CA7E93573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5249889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00">
            <a:alpha val="33000"/>
          </a:srgb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9720316-FEC4-4634-9509-7FCDC5A59057}" type="datetimeFigureOut">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10/02/2026</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8CC0F5B0-F69D-420F-A07E-B9ED0912CE21}" type="slidenum">
              <a:rPr kumimoji="0" lang="en-GB"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TextBox 6"/>
          <p:cNvSpPr txBox="1"/>
          <p:nvPr userDrawn="1"/>
        </p:nvSpPr>
        <p:spPr>
          <a:xfrm>
            <a:off x="0" y="13433"/>
            <a:ext cx="12192000" cy="1325563"/>
          </a:xfrm>
          <a:prstGeom prst="rect">
            <a:avLst/>
          </a:prstGeom>
          <a:solidFill>
            <a:schemeClr val="accent1">
              <a:lumMod val="40000"/>
              <a:lumOff val="60000"/>
            </a:schemeClr>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p:cNvSpPr txBox="1"/>
          <p:nvPr userDrawn="1"/>
        </p:nvSpPr>
        <p:spPr>
          <a:xfrm>
            <a:off x="0" y="1338997"/>
            <a:ext cx="861774" cy="5638578"/>
          </a:xfrm>
          <a:prstGeom prst="rect">
            <a:avLst/>
          </a:prstGeom>
          <a:solidFill>
            <a:schemeClr val="accent4"/>
          </a:solidFill>
        </p:spPr>
        <p:txBody>
          <a:bodyPr vert="vert270"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4400" b="0" i="0" u="none" strike="noStrike" kern="1200" cap="none" spc="0" normalizeH="0" baseline="0" noProof="0">
                <a:ln>
                  <a:noFill/>
                </a:ln>
                <a:solidFill>
                  <a:srgbClr val="0070C0"/>
                </a:solidFill>
                <a:effectLst/>
                <a:uLnTx/>
                <a:uFillTx/>
                <a:latin typeface="Arial Rounded MT Bold" panose="020F0704030504030204" pitchFamily="34" charset="0"/>
                <a:ea typeface="+mn-ea"/>
                <a:cs typeface="+mn-cs"/>
              </a:rPr>
              <a:t>Expect  The  Best</a:t>
            </a:r>
          </a:p>
        </p:txBody>
      </p:sp>
      <p:pic>
        <p:nvPicPr>
          <p:cNvPr id="9" name="Picture 8"/>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185738"/>
            <a:ext cx="861774" cy="861774"/>
          </a:xfrm>
          <a:prstGeom prst="rect">
            <a:avLst/>
          </a:prstGeom>
        </p:spPr>
      </p:pic>
      <p:sp>
        <p:nvSpPr>
          <p:cNvPr id="10" name="TextBox 9"/>
          <p:cNvSpPr txBox="1"/>
          <p:nvPr userDrawn="1"/>
        </p:nvSpPr>
        <p:spPr>
          <a:xfrm>
            <a:off x="2797712" y="58816"/>
            <a:ext cx="8975188" cy="1015663"/>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000" b="0" i="0" u="none" strike="noStrike" kern="1200" cap="none" spc="0" normalizeH="0" baseline="0" noProof="0">
                <a:ln>
                  <a:noFill/>
                </a:ln>
                <a:solidFill>
                  <a:srgbClr val="44546A">
                    <a:lumMod val="60000"/>
                    <a:lumOff val="40000"/>
                  </a:srgbClr>
                </a:solidFill>
                <a:effectLst/>
                <a:uLnTx/>
                <a:uFillTx/>
                <a:latin typeface="Calibri" panose="020F0502020204030204"/>
                <a:ea typeface="+mn-ea"/>
                <a:cs typeface="+mn-cs"/>
              </a:rPr>
              <a:t>Thomas Keble School</a:t>
            </a:r>
          </a:p>
        </p:txBody>
      </p:sp>
    </p:spTree>
    <p:extLst>
      <p:ext uri="{BB962C8B-B14F-4D97-AF65-F5344CB8AC3E}">
        <p14:creationId xmlns:p14="http://schemas.microsoft.com/office/powerpoint/2010/main" val="2085221291"/>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A17334F6-3008-4A12-B3FA-D7ECFDCABC60}" type="datetimeFigureOut">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2/10/2026</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2A654371-2B99-4C7E-B632-A812837A4CFA}" type="slidenum">
              <a:rPr kumimoji="0" lang="en-US" sz="1200" b="0" i="0" u="none" strike="noStrike" kern="1200" cap="none" spc="0" normalizeH="0" baseline="0" noProof="0" smtClean="0">
                <a:ln>
                  <a:noFill/>
                </a:ln>
                <a:solidFill>
                  <a:prstClr val="black">
                    <a:tint val="7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a:ea typeface="+mn-ea"/>
              <a:cs typeface="+mn-cs"/>
            </a:endParaRPr>
          </a:p>
        </p:txBody>
      </p:sp>
    </p:spTree>
    <p:extLst>
      <p:ext uri="{BB962C8B-B14F-4D97-AF65-F5344CB8AC3E}">
        <p14:creationId xmlns:p14="http://schemas.microsoft.com/office/powerpoint/2010/main" val="377085539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p:cNvSpPr/>
          <p:nvPr userDrawn="1"/>
        </p:nvSpPr>
        <p:spPr>
          <a:xfrm>
            <a:off x="0" y="1"/>
            <a:ext cx="12192000" cy="731837"/>
          </a:xfrm>
          <a:prstGeom prst="rect">
            <a:avLst/>
          </a:prstGeom>
          <a:solidFill>
            <a:schemeClr val="accent3"/>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5" name="TextBox 14"/>
          <p:cNvSpPr txBox="1"/>
          <p:nvPr userDrawn="1"/>
        </p:nvSpPr>
        <p:spPr>
          <a:xfrm>
            <a:off x="7737027" y="184666"/>
            <a:ext cx="3251868" cy="369332"/>
          </a:xfrm>
          <a:prstGeom prst="rect">
            <a:avLst/>
          </a:prstGeom>
          <a:noFill/>
        </p:spPr>
        <p:txBody>
          <a:bodyPr wrap="square" rtlCol="0">
            <a:spAutoFit/>
          </a:bodyPr>
          <a:lstStyle/>
          <a:p>
            <a:pPr marL="0" marR="0" lvl="0" indent="0" algn="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Arial"/>
              </a:rPr>
              <a:t>Question expert</a:t>
            </a:r>
          </a:p>
        </p:txBody>
      </p:sp>
      <p:sp>
        <p:nvSpPr>
          <p:cNvPr id="5" name="Rectangle 4"/>
          <p:cNvSpPr/>
          <p:nvPr/>
        </p:nvSpPr>
        <p:spPr>
          <a:xfrm>
            <a:off x="1" y="6126164"/>
            <a:ext cx="11010855" cy="731837"/>
          </a:xfrm>
          <a:prstGeom prst="rect">
            <a:avLst/>
          </a:prstGeom>
          <a:solidFill>
            <a:schemeClr val="bg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Footer Placeholder 4"/>
          <p:cNvSpPr txBox="1">
            <a:spLocks/>
          </p:cNvSpPr>
          <p:nvPr/>
        </p:nvSpPr>
        <p:spPr>
          <a:xfrm>
            <a:off x="1632640" y="6421365"/>
            <a:ext cx="4727288" cy="269705"/>
          </a:xfrm>
          <a:prstGeom prst="rect">
            <a:avLst/>
          </a:prstGeom>
        </p:spPr>
        <p:txBody>
          <a:bodyPr/>
          <a:lstStyle>
            <a:defPPr>
              <a:defRPr lang="en-US"/>
            </a:defPPr>
            <a:lvl1pPr marL="0" algn="l" defTabSz="457200" rtl="0" eaLnBrk="1" latinLnBrk="0" hangingPunct="1">
              <a:defRPr sz="900" kern="1200">
                <a:solidFill>
                  <a:schemeClr val="tx1"/>
                </a:solidFill>
                <a:latin typeface="+mj-lt"/>
                <a:ea typeface="+mn-ea"/>
                <a:cs typeface="Arial"/>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a:ln>
                  <a:noFill/>
                </a:ln>
                <a:solidFill>
                  <a:prstClr val="black"/>
                </a:solidFill>
                <a:effectLst/>
                <a:uLnTx/>
                <a:uFillTx/>
                <a:latin typeface="Calibri"/>
                <a:ea typeface="+mn-ea"/>
                <a:cs typeface="Arial"/>
              </a:rPr>
              <a:t>GCSE History Dynamic Learning © Hodder &amp; Stoughton </a:t>
            </a:r>
          </a:p>
        </p:txBody>
      </p:sp>
      <p:sp>
        <p:nvSpPr>
          <p:cNvPr id="2" name="Title Placeholder 1"/>
          <p:cNvSpPr>
            <a:spLocks noGrp="1"/>
          </p:cNvSpPr>
          <p:nvPr>
            <p:ph type="title"/>
          </p:nvPr>
        </p:nvSpPr>
        <p:spPr>
          <a:xfrm>
            <a:off x="609600" y="954099"/>
            <a:ext cx="10972800" cy="634619"/>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609600" y="1914779"/>
            <a:ext cx="10972800" cy="421138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TextBox 6"/>
          <p:cNvSpPr txBox="1"/>
          <p:nvPr/>
        </p:nvSpPr>
        <p:spPr>
          <a:xfrm>
            <a:off x="138033" y="184666"/>
            <a:ext cx="8103220" cy="369332"/>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Arial"/>
              </a:rPr>
              <a:t>The Norman Conquest, 1065–1087: Question 6a</a:t>
            </a:r>
          </a:p>
        </p:txBody>
      </p:sp>
      <p:pic>
        <p:nvPicPr>
          <p:cNvPr id="4" name="Picture 3" descr="EDU_RGB_Land.jpg"/>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8937707" y="6272405"/>
            <a:ext cx="1389271" cy="449071"/>
          </a:xfrm>
          <a:prstGeom prst="rect">
            <a:avLst/>
          </a:prstGeom>
        </p:spPr>
      </p:pic>
      <p:pic>
        <p:nvPicPr>
          <p:cNvPr id="9" name="Picture 8" descr="Dynamic_Learning_v2.jpg"/>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7140034" y="6421364"/>
            <a:ext cx="1334633" cy="244094"/>
          </a:xfrm>
          <a:prstGeom prst="rect">
            <a:avLst/>
          </a:prstGeom>
        </p:spPr>
      </p:pic>
      <p:sp>
        <p:nvSpPr>
          <p:cNvPr id="16" name="Rounded Rectangle 15">
            <a:hlinkClick r:id="" action="ppaction://hlinkshowjump?jump=endshow"/>
          </p:cNvPr>
          <p:cNvSpPr/>
          <p:nvPr/>
        </p:nvSpPr>
        <p:spPr>
          <a:xfrm>
            <a:off x="11070841" y="188640"/>
            <a:ext cx="816000" cy="360000"/>
          </a:xfrm>
          <a:prstGeom prst="roundRect">
            <a:avLst/>
          </a:prstGeom>
          <a:noFill/>
          <a:ln w="22225">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600" b="1" i="0" u="none" strike="noStrike" kern="1200" cap="none" spc="0" normalizeH="0" baseline="0" noProof="0">
                <a:ln>
                  <a:noFill/>
                </a:ln>
                <a:solidFill>
                  <a:prstClr val="white"/>
                </a:solidFill>
                <a:effectLst/>
                <a:uLnTx/>
                <a:uFillTx/>
                <a:latin typeface="Calibri"/>
                <a:ea typeface="+mn-ea"/>
                <a:cs typeface="Helvetica"/>
              </a:rPr>
              <a:t>EXIT</a:t>
            </a:r>
          </a:p>
        </p:txBody>
      </p:sp>
    </p:spTree>
    <p:extLst>
      <p:ext uri="{BB962C8B-B14F-4D97-AF65-F5344CB8AC3E}">
        <p14:creationId xmlns:p14="http://schemas.microsoft.com/office/powerpoint/2010/main" val="1773972838"/>
      </p:ext>
    </p:extLst>
  </p:cSld>
  <p:clrMap bg1="lt1" tx1="dk1" bg2="lt2" tx2="dk2" accent1="accent1" accent2="accent2" accent3="accent3" accent4="accent4" accent5="accent5" accent6="accent6" hlink="hlink" folHlink="folHlink"/>
  <p:sldLayoutIdLst>
    <p:sldLayoutId id="2147483734" r:id="rId1"/>
    <p:sldLayoutId id="2147483735" r:id="rId2"/>
    <p:sldLayoutId id="2147483736" r:id="rId3"/>
    <p:sldLayoutId id="2147483737" r:id="rId4"/>
    <p:sldLayoutId id="2147483738" r:id="rId5"/>
    <p:sldLayoutId id="2147483739" r:id="rId6"/>
    <p:sldLayoutId id="2147483740"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2/10/2026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1557255126"/>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10/02/2026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3554032790"/>
      </p:ext>
    </p:extLst>
  </p:cSld>
  <p:clrMap bg1="lt1" tx1="dk1" bg2="lt2" tx2="dk2" accent1="accent1" accent2="accent2" accent3="accent3" accent4="accent4" accent5="accent5" accent6="accent6" hlink="hlink" folHlink="folHlink"/>
  <p:sldLayoutIdLst>
    <p:sldLayoutId id="2147483754" r:id="rId1"/>
    <p:sldLayoutId id="2147483755" r:id="rId2"/>
    <p:sldLayoutId id="2147483756" r:id="rId3"/>
    <p:sldLayoutId id="2147483757" r:id="rId4"/>
    <p:sldLayoutId id="2147483758" r:id="rId5"/>
    <p:sldLayoutId id="2147483759" r:id="rId6"/>
    <p:sldLayoutId id="2147483760" r:id="rId7"/>
    <p:sldLayoutId id="2147483761" r:id="rId8"/>
    <p:sldLayoutId id="2147483762" r:id="rId9"/>
    <p:sldLayoutId id="2147483763" r:id="rId10"/>
    <p:sldLayoutId id="214748376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5B213-EB63-4BF4-82FF-ABFDF6F492A4}" type="datetimeFigureOut">
              <a:rPr lang="en-GB" smtClean="0"/>
              <a:t>10/02/2026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335AF22-24CD-4F37-85CD-698DC0F12708}" type="slidenum">
              <a:rPr lang="en-GB" smtClean="0"/>
              <a:t>‹#›</a:t>
            </a:fld>
            <a:endParaRPr lang="en-GB"/>
          </a:p>
        </p:txBody>
      </p:sp>
    </p:spTree>
    <p:extLst>
      <p:ext uri="{BB962C8B-B14F-4D97-AF65-F5344CB8AC3E}">
        <p14:creationId xmlns:p14="http://schemas.microsoft.com/office/powerpoint/2010/main" val="4050315675"/>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6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65.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65.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65.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5.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65.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65.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65.xml"/></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9.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20.png"/></Relationships>
</file>

<file path=ppt/slides/_rels/slide2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23.png"/><Relationship Id="rId1" Type="http://schemas.openxmlformats.org/officeDocument/2006/relationships/slideLayout" Target="../slideLayouts/slideLayout7.xml"/><Relationship Id="rId4" Type="http://schemas.openxmlformats.org/officeDocument/2006/relationships/image" Target="../media/image220.png"/></Relationships>
</file>

<file path=ppt/slides/_rels/slide31.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51.xml"/><Relationship Id="rId6" Type="http://schemas.openxmlformats.org/officeDocument/2006/relationships/image" Target="../media/image28.png"/><Relationship Id="rId5" Type="http://schemas.openxmlformats.org/officeDocument/2006/relationships/image" Target="../media/image2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51.xml"/><Relationship Id="rId1" Type="http://schemas.openxmlformats.org/officeDocument/2006/relationships/vmlDrawing" Target="../drawings/vmlDrawing1.vml"/><Relationship Id="rId6" Type="http://schemas.openxmlformats.org/officeDocument/2006/relationships/image" Target="../media/image33.emf"/><Relationship Id="rId5" Type="http://schemas.openxmlformats.org/officeDocument/2006/relationships/oleObject" Target="../embeddings/oleObject1.bin"/><Relationship Id="rId4" Type="http://schemas.openxmlformats.org/officeDocument/2006/relationships/image" Target="../media/image17.jpeg"/></Relationships>
</file>

<file path=ppt/slides/_rels/slide3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51.xml"/></Relationships>
</file>

<file path=ppt/slides/_rels/slide36.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51.xml"/></Relationships>
</file>

<file path=ppt/slides/_rels/slide37.xml.rels><?xml version="1.0" encoding="UTF-8" standalone="yes"?>
<Relationships xmlns="http://schemas.openxmlformats.org/package/2006/relationships"><Relationship Id="rId8" Type="http://schemas.openxmlformats.org/officeDocument/2006/relationships/image" Target="../media/image41.wmf"/><Relationship Id="rId13" Type="http://schemas.openxmlformats.org/officeDocument/2006/relationships/image" Target="../media/image46.wmf"/><Relationship Id="rId3" Type="http://schemas.openxmlformats.org/officeDocument/2006/relationships/image" Target="../media/image36.wmf"/><Relationship Id="rId7" Type="http://schemas.openxmlformats.org/officeDocument/2006/relationships/image" Target="../media/image40.wmf"/><Relationship Id="rId12" Type="http://schemas.openxmlformats.org/officeDocument/2006/relationships/image" Target="../media/image45.wmf"/><Relationship Id="rId2" Type="http://schemas.openxmlformats.org/officeDocument/2006/relationships/image" Target="../media/image35.emf"/><Relationship Id="rId1" Type="http://schemas.openxmlformats.org/officeDocument/2006/relationships/slideLayout" Target="../slideLayouts/slideLayout52.xml"/><Relationship Id="rId6" Type="http://schemas.openxmlformats.org/officeDocument/2006/relationships/image" Target="../media/image39.wmf"/><Relationship Id="rId11" Type="http://schemas.openxmlformats.org/officeDocument/2006/relationships/image" Target="../media/image44.wmf"/><Relationship Id="rId5" Type="http://schemas.openxmlformats.org/officeDocument/2006/relationships/image" Target="../media/image38.wmf"/><Relationship Id="rId15" Type="http://schemas.openxmlformats.org/officeDocument/2006/relationships/image" Target="../media/image48.png"/><Relationship Id="rId10" Type="http://schemas.openxmlformats.org/officeDocument/2006/relationships/image" Target="../media/image43.wmf"/><Relationship Id="rId4" Type="http://schemas.openxmlformats.org/officeDocument/2006/relationships/image" Target="../media/image37.wmf"/><Relationship Id="rId9" Type="http://schemas.openxmlformats.org/officeDocument/2006/relationships/image" Target="../media/image42.wmf"/><Relationship Id="rId14" Type="http://schemas.openxmlformats.org/officeDocument/2006/relationships/image" Target="../media/image47.wmf"/></Relationships>
</file>

<file path=ppt/slides/_rels/slide38.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13.xml"/><Relationship Id="rId1" Type="http://schemas.openxmlformats.org/officeDocument/2006/relationships/slideLayout" Target="../slideLayouts/slideLayout58.xml"/><Relationship Id="rId5" Type="http://schemas.openxmlformats.org/officeDocument/2006/relationships/image" Target="../media/image50.png"/><Relationship Id="rId4" Type="http://schemas.openxmlformats.org/officeDocument/2006/relationships/slide" Target="slide9.xml"/></Relationships>
</file>

<file path=ppt/slides/_rels/slide39.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52.xml"/></Relationships>
</file>

<file path=ppt/slides/_rels/slide4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52.jpeg"/><Relationship Id="rId1" Type="http://schemas.openxmlformats.org/officeDocument/2006/relationships/slideLayout" Target="../slideLayouts/slideLayout52.xml"/></Relationships>
</file>

<file path=ppt/slides/_rels/slide4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5.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5.xml"/></Relationships>
</file>

<file path=ppt/slides/_rels/slide49.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35.xml"/></Relationships>
</file>

<file path=ppt/slides/_rels/slide50.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76.xml"/></Relationships>
</file>

<file path=ppt/slides/_rels/slide51.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97.xml"/></Relationships>
</file>

<file path=ppt/slides/_rels/slide54.xml.rels><?xml version="1.0" encoding="UTF-8" standalone="yes"?>
<Relationships xmlns="http://schemas.openxmlformats.org/package/2006/relationships"><Relationship Id="rId3" Type="http://schemas.openxmlformats.org/officeDocument/2006/relationships/hyperlink" Target="http://www.place2be.org.uk/navigating-exam-season-guide-for-parents.pdf" TargetMode="External"/><Relationship Id="rId2" Type="http://schemas.openxmlformats.org/officeDocument/2006/relationships/image" Target="../media/image60.png"/><Relationship Id="rId1" Type="http://schemas.openxmlformats.org/officeDocument/2006/relationships/slideLayout" Target="../slideLayouts/slideLayout97.xml"/></Relationships>
</file>

<file path=ppt/slides/_rels/slide55.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97.xml"/><Relationship Id="rId5" Type="http://schemas.openxmlformats.org/officeDocument/2006/relationships/image" Target="../media/image64.png"/><Relationship Id="rId4" Type="http://schemas.openxmlformats.org/officeDocument/2006/relationships/image" Target="../media/image63.png"/></Relationships>
</file>

<file path=ppt/slides/_rels/slide56.xml.rels><?xml version="1.0" encoding="UTF-8" standalone="yes"?>
<Relationships xmlns="http://schemas.openxmlformats.org/package/2006/relationships"><Relationship Id="rId8" Type="http://schemas.openxmlformats.org/officeDocument/2006/relationships/image" Target="../media/image71.jpg"/><Relationship Id="rId3" Type="http://schemas.openxmlformats.org/officeDocument/2006/relationships/image" Target="../media/image66.jpg"/><Relationship Id="rId7" Type="http://schemas.openxmlformats.org/officeDocument/2006/relationships/image" Target="../media/image70.jpg"/><Relationship Id="rId2" Type="http://schemas.openxmlformats.org/officeDocument/2006/relationships/image" Target="../media/image65.jpg"/><Relationship Id="rId1" Type="http://schemas.openxmlformats.org/officeDocument/2006/relationships/slideLayout" Target="../slideLayouts/slideLayout97.xml"/><Relationship Id="rId6" Type="http://schemas.openxmlformats.org/officeDocument/2006/relationships/image" Target="../media/image69.jpg"/><Relationship Id="rId5" Type="http://schemas.openxmlformats.org/officeDocument/2006/relationships/image" Target="../media/image68.jpg"/><Relationship Id="rId4" Type="http://schemas.openxmlformats.org/officeDocument/2006/relationships/image" Target="../media/image67.jpeg"/></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86.xml"/></Relationships>
</file>

<file path=ppt/slides/_rels/slide58.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421" y="365124"/>
            <a:ext cx="11176379" cy="781287"/>
          </a:xfrm>
        </p:spPr>
        <p:txBody>
          <a:bodyPr>
            <a:normAutofit fontScale="90000"/>
          </a:bodyPr>
          <a:lstStyle/>
          <a:p>
            <a:r>
              <a:rPr lang="en-GB" b="1">
                <a:latin typeface="+mn-lt"/>
              </a:rPr>
              <a:t>How can you help?  Does your child want you to…</a:t>
            </a:r>
          </a:p>
        </p:txBody>
      </p:sp>
      <p:sp>
        <p:nvSpPr>
          <p:cNvPr id="3" name="Content Placeholder 2"/>
          <p:cNvSpPr>
            <a:spLocks noGrp="1"/>
          </p:cNvSpPr>
          <p:nvPr>
            <p:ph idx="1"/>
          </p:nvPr>
        </p:nvSpPr>
        <p:spPr>
          <a:xfrm>
            <a:off x="177421" y="1146411"/>
            <a:ext cx="11691306" cy="5711589"/>
          </a:xfrm>
        </p:spPr>
        <p:txBody>
          <a:bodyPr>
            <a:normAutofit fontScale="85000" lnSpcReduction="20000"/>
          </a:bodyPr>
          <a:lstStyle/>
          <a:p>
            <a:r>
              <a:rPr lang="en-GB"/>
              <a:t>Leave them to it, warning them about living in a cardboard box if they don’t revise?  </a:t>
            </a:r>
          </a:p>
          <a:p>
            <a:r>
              <a:rPr lang="en-GB"/>
              <a:t>Confiscate their phone to stop them contacting their friends on Instagram?</a:t>
            </a:r>
          </a:p>
          <a:p>
            <a:r>
              <a:rPr lang="en-GB"/>
              <a:t>Be around– not in the room, but pottering about nearby to provide a kind of non-intrusive monitoring?</a:t>
            </a:r>
          </a:p>
          <a:p>
            <a:r>
              <a:rPr lang="en-GB"/>
              <a:t>Show an interest when you return from work and offer to test you or simply make them cups of tea?</a:t>
            </a:r>
          </a:p>
          <a:p>
            <a:r>
              <a:rPr lang="en-GB"/>
              <a:t>Empathise rather than go on the attack? Even small remarks can aggravate fear, such as saying, “Have you looked at your timetable?” or, “Do you know what you need to revise?” </a:t>
            </a:r>
          </a:p>
          <a:p>
            <a:r>
              <a:rPr lang="en-GB"/>
              <a:t>Offer to help drafting a revision timetable?</a:t>
            </a:r>
          </a:p>
          <a:p>
            <a:r>
              <a:rPr lang="en-GB"/>
              <a:t>Take charge of ‘back room operations’, making sure they have a well-ordered, quiet workspace with all the Post-it notes and fluorescent pens they need?</a:t>
            </a:r>
          </a:p>
          <a:p>
            <a:r>
              <a:rPr lang="en-GB"/>
              <a:t>Discuss removing their games console from their bedroom until exams are over?</a:t>
            </a:r>
          </a:p>
          <a:p>
            <a:r>
              <a:rPr lang="en-GB"/>
              <a:t>Ask them what they want from you?</a:t>
            </a:r>
          </a:p>
          <a:p>
            <a:r>
              <a:rPr lang="en-GB"/>
              <a:t>Ask “If I think you are not doing enough work, am I allowed to say anything and what’s a good time to say it?” </a:t>
            </a:r>
          </a:p>
          <a:p>
            <a:r>
              <a:rPr lang="en-GB"/>
              <a:t>Check they know how to revise?</a:t>
            </a:r>
          </a:p>
        </p:txBody>
      </p:sp>
    </p:spTree>
    <p:extLst>
      <p:ext uri="{BB962C8B-B14F-4D97-AF65-F5344CB8AC3E}">
        <p14:creationId xmlns:p14="http://schemas.microsoft.com/office/powerpoint/2010/main" val="4347971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152" y="321972"/>
            <a:ext cx="7495504" cy="6284890"/>
          </a:xfrm>
          <a:solidFill>
            <a:srgbClr val="FFFF00"/>
          </a:solidFill>
          <a:ln>
            <a:solidFill>
              <a:schemeClr val="tx1"/>
            </a:solidFill>
          </a:ln>
        </p:spPr>
        <p:txBody>
          <a:bodyPr>
            <a:normAutofit/>
          </a:bodyPr>
          <a:lstStyle/>
          <a:p>
            <a:pPr>
              <a:spcBef>
                <a:spcPct val="50000"/>
              </a:spcBef>
            </a:pPr>
            <a:r>
              <a:rPr lang="en-GB" sz="6600" b="1">
                <a:latin typeface="Calibri"/>
                <a:cs typeface="Calibri"/>
              </a:rPr>
              <a:t>WELCOME to</a:t>
            </a:r>
            <a:br>
              <a:rPr lang="en-GB" sz="6600" b="1">
                <a:latin typeface="Calibri" pitchFamily="34" charset="0"/>
              </a:rPr>
            </a:br>
            <a:br>
              <a:rPr lang="en-GB" sz="6600" b="1">
                <a:latin typeface="Calibri" pitchFamily="34" charset="0"/>
              </a:rPr>
            </a:br>
            <a:r>
              <a:rPr lang="en-GB" sz="6600" b="1">
                <a:latin typeface="Calibri"/>
                <a:cs typeface="Calibri"/>
              </a:rPr>
              <a:t>The 2026 Parents’ Revision Evening</a:t>
            </a:r>
            <a:br>
              <a:rPr lang="en-GB" sz="6600" b="1">
                <a:latin typeface="Calibri" pitchFamily="34" charset="0"/>
              </a:rPr>
            </a:br>
            <a:br>
              <a:rPr lang="en-GB">
                <a:latin typeface="Calibri" pitchFamily="34" charset="0"/>
              </a:rPr>
            </a:br>
            <a:endParaRPr lang="en-GB"/>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65961" y="1326524"/>
            <a:ext cx="3773509" cy="4481848"/>
          </a:xfrm>
          <a:prstGeom prst="rect">
            <a:avLst/>
          </a:prstGeom>
          <a:ln>
            <a:solidFill>
              <a:schemeClr val="tx1"/>
            </a:solidFill>
          </a:ln>
        </p:spPr>
      </p:pic>
    </p:spTree>
    <p:extLst>
      <p:ext uri="{BB962C8B-B14F-4D97-AF65-F5344CB8AC3E}">
        <p14:creationId xmlns:p14="http://schemas.microsoft.com/office/powerpoint/2010/main" val="18284397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5654" y="0"/>
            <a:ext cx="7165074" cy="6858000"/>
          </a:xfrm>
          <a:prstGeom prst="rect">
            <a:avLst/>
          </a:prstGeom>
        </p:spPr>
      </p:pic>
    </p:spTree>
    <p:extLst>
      <p:ext uri="{BB962C8B-B14F-4D97-AF65-F5344CB8AC3E}">
        <p14:creationId xmlns:p14="http://schemas.microsoft.com/office/powerpoint/2010/main" val="26768694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A8E396EE-8338-4D27-AF3F-6929E09550E3}"/>
              </a:ext>
            </a:extLst>
          </p:cNvPr>
          <p:cNvGraphicFramePr>
            <a:graphicFrameLocks noGrp="1"/>
          </p:cNvGraphicFramePr>
          <p:nvPr>
            <p:extLst>
              <p:ext uri="{D42A27DB-BD31-4B8C-83A1-F6EECF244321}">
                <p14:modId xmlns:p14="http://schemas.microsoft.com/office/powerpoint/2010/main" val="3614998693"/>
              </p:ext>
            </p:extLst>
          </p:nvPr>
        </p:nvGraphicFramePr>
        <p:xfrm>
          <a:off x="2453949" y="111966"/>
          <a:ext cx="7044613" cy="6746038"/>
        </p:xfrm>
        <a:graphic>
          <a:graphicData uri="http://schemas.openxmlformats.org/drawingml/2006/table">
            <a:tbl>
              <a:tblPr firstRow="1" firstCol="1" bandRow="1"/>
              <a:tblGrid>
                <a:gridCol w="592037">
                  <a:extLst>
                    <a:ext uri="{9D8B030D-6E8A-4147-A177-3AD203B41FA5}">
                      <a16:colId xmlns:a16="http://schemas.microsoft.com/office/drawing/2014/main" val="4182358114"/>
                    </a:ext>
                  </a:extLst>
                </a:gridCol>
                <a:gridCol w="634474">
                  <a:extLst>
                    <a:ext uri="{9D8B030D-6E8A-4147-A177-3AD203B41FA5}">
                      <a16:colId xmlns:a16="http://schemas.microsoft.com/office/drawing/2014/main" val="3973452362"/>
                    </a:ext>
                  </a:extLst>
                </a:gridCol>
                <a:gridCol w="2908703">
                  <a:extLst>
                    <a:ext uri="{9D8B030D-6E8A-4147-A177-3AD203B41FA5}">
                      <a16:colId xmlns:a16="http://schemas.microsoft.com/office/drawing/2014/main" val="854847297"/>
                    </a:ext>
                  </a:extLst>
                </a:gridCol>
                <a:gridCol w="2909399">
                  <a:extLst>
                    <a:ext uri="{9D8B030D-6E8A-4147-A177-3AD203B41FA5}">
                      <a16:colId xmlns:a16="http://schemas.microsoft.com/office/drawing/2014/main" val="3669959714"/>
                    </a:ext>
                  </a:extLst>
                </a:gridCol>
              </a:tblGrid>
              <a:tr h="197341">
                <a:tc>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Date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b="1">
                          <a:effectLst/>
                          <a:latin typeface="Calibri" panose="020F0502020204030204" pitchFamily="34" charset="0"/>
                          <a:ea typeface="Calibri" panose="020F0502020204030204" pitchFamily="34" charset="0"/>
                          <a:cs typeface="Times New Roman" panose="02020603050405020304" pitchFamily="18" charset="0"/>
                        </a:rPr>
                        <a:t>Subject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13772092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19/2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Norman Conquest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n-GB"/>
                    </a:p>
                  </a:txBody>
                  <a:tcPr/>
                </a:tc>
                <a:extLst>
                  <a:ext uri="{0D108BD9-81ED-4DB2-BD59-A6C34878D82A}">
                    <a16:rowId xmlns:a16="http://schemas.microsoft.com/office/drawing/2014/main" val="348240389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20/2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129139892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21/2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213387470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26/2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Literature Paper 1 (A Christmas Carol and Macbeth)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357922709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27/2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3477411003"/>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28/2</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1 – Triple Biology, Trilogy Higher Chemistry, Trilogy Foundation Physics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2644146098"/>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4/3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Deconstructing 9 mark questions (targeting grade 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9108492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5/3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192794573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6/3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350177865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11/3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Language Paper 1 (fiction)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1658666277"/>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12/3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957639796"/>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13/3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2 – Triple Chemistry, Trilogy Higher Physics, Trilogy Foundation Biology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256716651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18/3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People’s Health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3885137572"/>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19/3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86992773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20/3</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399814126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0000"/>
                    </a:solidFill>
                  </a:tcPr>
                </a:tc>
                <a:tc hMerge="1">
                  <a:txBody>
                    <a:bodyPr/>
                    <a:lstStyle/>
                    <a:p>
                      <a:endParaRPr lang="en-GB"/>
                    </a:p>
                  </a:txBody>
                  <a:tcPr/>
                </a:tc>
                <a:extLst>
                  <a:ext uri="{0D108BD9-81ED-4DB2-BD59-A6C34878D82A}">
                    <a16:rowId xmlns:a16="http://schemas.microsoft.com/office/drawing/2014/main" val="205662185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8/4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OCR Sport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CC2E5"/>
                    </a:solidFill>
                  </a:tcPr>
                </a:tc>
                <a:tc>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Goodrich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extLst>
                  <a:ext uri="{0D108BD9-81ED-4DB2-BD59-A6C34878D82A}">
                    <a16:rowId xmlns:a16="http://schemas.microsoft.com/office/drawing/2014/main" val="2073088648"/>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9/4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78330512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10/4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GCSE PE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hMerge="1">
                  <a:txBody>
                    <a:bodyPr/>
                    <a:lstStyle/>
                    <a:p>
                      <a:endParaRPr lang="en-GB"/>
                    </a:p>
                  </a:txBody>
                  <a:tcPr/>
                </a:tc>
                <a:extLst>
                  <a:ext uri="{0D108BD9-81ED-4DB2-BD59-A6C34878D82A}">
                    <a16:rowId xmlns:a16="http://schemas.microsoft.com/office/drawing/2014/main" val="2350017691"/>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12/4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Deconstructing 9 mark questions (targeting grade 7+)</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endParaRPr lang="en-GB"/>
                    </a:p>
                  </a:txBody>
                  <a:tcPr/>
                </a:tc>
                <a:extLst>
                  <a:ext uri="{0D108BD9-81ED-4DB2-BD59-A6C34878D82A}">
                    <a16:rowId xmlns:a16="http://schemas.microsoft.com/office/drawing/2014/main" val="1385899723"/>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15/4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Literature Paper 2 (An Inspector Calls and Poetry)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285677435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16/4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1712514407"/>
                  </a:ext>
                </a:extLst>
              </a:tr>
              <a:tr h="403793">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17/4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Science: Session 3 –Triple Physics, Trilogy Higher Biology, Trilogy Foundation Chemistry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F0"/>
                    </a:solidFill>
                  </a:tcPr>
                </a:tc>
                <a:tc hMerge="1">
                  <a:txBody>
                    <a:bodyPr/>
                    <a:lstStyle/>
                    <a:p>
                      <a:endParaRPr lang="en-GB"/>
                    </a:p>
                  </a:txBody>
                  <a:tcPr/>
                </a:tc>
                <a:extLst>
                  <a:ext uri="{0D108BD9-81ED-4DB2-BD59-A6C34878D82A}">
                    <a16:rowId xmlns:a16="http://schemas.microsoft.com/office/drawing/2014/main" val="358282905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22/4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English Language Paper 2 (non-fiction)</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159588535"/>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23/4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040584099"/>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24/4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Geography: Data manipulation, graphs and statistics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hMerge="1">
                  <a:txBody>
                    <a:bodyPr/>
                    <a:lstStyle/>
                    <a:p>
                      <a:endParaRPr lang="en-GB"/>
                    </a:p>
                  </a:txBody>
                  <a:tcPr/>
                </a:tc>
                <a:extLst>
                  <a:ext uri="{0D108BD9-81ED-4DB2-BD59-A6C34878D82A}">
                    <a16:rowId xmlns:a16="http://schemas.microsoft.com/office/drawing/2014/main" val="100321098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29/4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History: The Making of America</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00B050"/>
                    </a:solidFill>
                  </a:tcPr>
                </a:tc>
                <a:tc hMerge="1">
                  <a:txBody>
                    <a:bodyPr/>
                    <a:lstStyle/>
                    <a:p>
                      <a:endParaRPr lang="en-GB"/>
                    </a:p>
                  </a:txBody>
                  <a:tcPr/>
                </a:tc>
                <a:extLst>
                  <a:ext uri="{0D108BD9-81ED-4DB2-BD59-A6C34878D82A}">
                    <a16:rowId xmlns:a16="http://schemas.microsoft.com/office/drawing/2014/main" val="2580780974"/>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30/4</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Food, Textiles, RM</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E599"/>
                    </a:solidFill>
                  </a:tcPr>
                </a:tc>
                <a:tc hMerge="1">
                  <a:txBody>
                    <a:bodyPr/>
                    <a:lstStyle/>
                    <a:p>
                      <a:endParaRPr lang="en-GB"/>
                    </a:p>
                  </a:txBody>
                  <a:tcPr/>
                </a:tc>
                <a:extLst>
                  <a:ext uri="{0D108BD9-81ED-4DB2-BD59-A6C34878D82A}">
                    <a16:rowId xmlns:a16="http://schemas.microsoft.com/office/drawing/2014/main" val="2255357817"/>
                  </a:ext>
                </a:extLst>
              </a:tr>
              <a:tr h="197341">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W</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1/5</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ctr">
                        <a:lnSpc>
                          <a:spcPct val="107000"/>
                        </a:lnSpc>
                        <a:spcAft>
                          <a:spcPts val="0"/>
                        </a:spcAft>
                      </a:pPr>
                      <a:r>
                        <a:rPr lang="en-GB" sz="800">
                          <a:effectLst/>
                          <a:latin typeface="Calibri" panose="020F0502020204030204" pitchFamily="34" charset="0"/>
                          <a:ea typeface="Calibri" panose="020F0502020204030204" pitchFamily="34" charset="0"/>
                          <a:cs typeface="Times New Roman" panose="02020603050405020304" pitchFamily="18" charset="0"/>
                        </a:rPr>
                        <a:t>Maths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664" marR="4666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hMerge="1">
                  <a:txBody>
                    <a:bodyPr/>
                    <a:lstStyle/>
                    <a:p>
                      <a:endParaRPr lang="en-GB"/>
                    </a:p>
                  </a:txBody>
                  <a:tcPr/>
                </a:tc>
                <a:extLst>
                  <a:ext uri="{0D108BD9-81ED-4DB2-BD59-A6C34878D82A}">
                    <a16:rowId xmlns:a16="http://schemas.microsoft.com/office/drawing/2014/main" val="3296556664"/>
                  </a:ext>
                </a:extLst>
              </a:tr>
            </a:tbl>
          </a:graphicData>
        </a:graphic>
      </p:graphicFrame>
    </p:spTree>
    <p:extLst>
      <p:ext uri="{BB962C8B-B14F-4D97-AF65-F5344CB8AC3E}">
        <p14:creationId xmlns:p14="http://schemas.microsoft.com/office/powerpoint/2010/main" val="3193051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3895" y="126610"/>
            <a:ext cx="10959905" cy="928468"/>
          </a:xfrm>
        </p:spPr>
        <p:txBody>
          <a:bodyPr/>
          <a:lstStyle/>
          <a:p>
            <a:r>
              <a:rPr lang="en-GB" b="1">
                <a:latin typeface="+mn-lt"/>
              </a:rPr>
              <a:t>A starting point for revision:</a:t>
            </a:r>
          </a:p>
        </p:txBody>
      </p:sp>
      <p:sp>
        <p:nvSpPr>
          <p:cNvPr id="3" name="Content Placeholder 2"/>
          <p:cNvSpPr>
            <a:spLocks noGrp="1"/>
          </p:cNvSpPr>
          <p:nvPr>
            <p:ph idx="1"/>
          </p:nvPr>
        </p:nvSpPr>
        <p:spPr>
          <a:xfrm>
            <a:off x="393895" y="1209822"/>
            <a:ext cx="11194725" cy="5444196"/>
          </a:xfrm>
        </p:spPr>
        <p:txBody>
          <a:bodyPr vert="horz" lIns="91440" tIns="45720" rIns="91440" bIns="45720" rtlCol="0" anchor="t">
            <a:normAutofit fontScale="92500" lnSpcReduction="10000"/>
          </a:bodyPr>
          <a:lstStyle/>
          <a:p>
            <a:r>
              <a:rPr lang="en-GB"/>
              <a:t>Each subject has produced a revision overview which is on the school website:</a:t>
            </a:r>
          </a:p>
          <a:p>
            <a:r>
              <a:rPr lang="en-GB"/>
              <a:t>Curriculum – Academic - KS4 subjects – Year 11 Revision Information</a:t>
            </a:r>
          </a:p>
          <a:p>
            <a:pPr marL="0" indent="0">
              <a:buNone/>
            </a:pPr>
            <a:endParaRPr lang="en-GB"/>
          </a:p>
          <a:p>
            <a:r>
              <a:rPr lang="en-GB">
                <a:solidFill>
                  <a:schemeClr val="accent5">
                    <a:lumMod val="75000"/>
                  </a:schemeClr>
                </a:solidFill>
              </a:rPr>
              <a:t>Exam board</a:t>
            </a:r>
          </a:p>
          <a:p>
            <a:r>
              <a:rPr lang="en-GB">
                <a:solidFill>
                  <a:srgbClr val="FF0000"/>
                </a:solidFill>
              </a:rPr>
              <a:t>Assessment summary</a:t>
            </a:r>
            <a:endParaRPr lang="en-GB">
              <a:solidFill>
                <a:srgbClr val="FF0000"/>
              </a:solidFill>
              <a:cs typeface="Calibri"/>
            </a:endParaRPr>
          </a:p>
          <a:p>
            <a:r>
              <a:rPr lang="en-GB">
                <a:solidFill>
                  <a:schemeClr val="accent5">
                    <a:lumMod val="75000"/>
                  </a:schemeClr>
                </a:solidFill>
              </a:rPr>
              <a:t>Past Papers and Mark Schemes</a:t>
            </a:r>
          </a:p>
          <a:p>
            <a:r>
              <a:rPr lang="en-GB">
                <a:solidFill>
                  <a:schemeClr val="accent5">
                    <a:lumMod val="75000"/>
                  </a:schemeClr>
                </a:solidFill>
              </a:rPr>
              <a:t>Useful Revision Websites</a:t>
            </a:r>
          </a:p>
          <a:p>
            <a:r>
              <a:rPr lang="en-GB">
                <a:solidFill>
                  <a:schemeClr val="accent5">
                    <a:lumMod val="75000"/>
                  </a:schemeClr>
                </a:solidFill>
              </a:rPr>
              <a:t>Revision apps</a:t>
            </a:r>
          </a:p>
          <a:p>
            <a:r>
              <a:rPr lang="en-GB">
                <a:solidFill>
                  <a:schemeClr val="accent5">
                    <a:lumMod val="75000"/>
                  </a:schemeClr>
                </a:solidFill>
              </a:rPr>
              <a:t>Recommended revision guides</a:t>
            </a:r>
          </a:p>
          <a:p>
            <a:r>
              <a:rPr lang="en-GB">
                <a:solidFill>
                  <a:schemeClr val="accent5">
                    <a:lumMod val="75000"/>
                  </a:schemeClr>
                </a:solidFill>
              </a:rPr>
              <a:t>Other useful information</a:t>
            </a:r>
          </a:p>
          <a:p>
            <a:endParaRPr lang="en-GB"/>
          </a:p>
        </p:txBody>
      </p:sp>
    </p:spTree>
    <p:extLst>
      <p:ext uri="{BB962C8B-B14F-4D97-AF65-F5344CB8AC3E}">
        <p14:creationId xmlns:p14="http://schemas.microsoft.com/office/powerpoint/2010/main" val="418313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81481"/>
            <a:ext cx="9144000" cy="920672"/>
          </a:xfrm>
        </p:spPr>
        <p:txBody>
          <a:bodyPr/>
          <a:lstStyle/>
          <a:p>
            <a:r>
              <a:rPr lang="en-GB"/>
              <a:t>The Revision Process</a:t>
            </a:r>
          </a:p>
        </p:txBody>
      </p:sp>
      <p:pic>
        <p:nvPicPr>
          <p:cNvPr id="1026" name="Picture 2" descr="https://classteaching.files.wordpress.com/2015/01/revdoc.png"/>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979" y="796704"/>
            <a:ext cx="11363325" cy="57150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473513" y="6327038"/>
            <a:ext cx="9862241" cy="369332"/>
          </a:xfrm>
          <a:prstGeom prst="rect">
            <a:avLst/>
          </a:prstGeom>
        </p:spPr>
        <p:txBody>
          <a:bodyPr wrap="square">
            <a:spAutoFit/>
          </a:bodyPr>
          <a:lstStyle/>
          <a:p>
            <a:endParaRPr lang="en-GB">
              <a:solidFill>
                <a:prstClr val="black"/>
              </a:solidFill>
            </a:endParaRPr>
          </a:p>
        </p:txBody>
      </p:sp>
    </p:spTree>
    <p:extLst>
      <p:ext uri="{BB962C8B-B14F-4D97-AF65-F5344CB8AC3E}">
        <p14:creationId xmlns:p14="http://schemas.microsoft.com/office/powerpoint/2010/main" val="3505886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normAutofit/>
          </a:bodyPr>
          <a:lstStyle/>
          <a:p>
            <a:pPr marL="0" indent="0" algn="ctr">
              <a:buNone/>
            </a:pPr>
            <a:r>
              <a:rPr lang="en-GB" sz="13800" b="1"/>
              <a:t>Not very effective</a:t>
            </a:r>
          </a:p>
        </p:txBody>
      </p:sp>
    </p:spTree>
    <p:extLst>
      <p:ext uri="{BB962C8B-B14F-4D97-AF65-F5344CB8AC3E}">
        <p14:creationId xmlns:p14="http://schemas.microsoft.com/office/powerpoint/2010/main" val="831972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a:t>Re-reading</a:t>
            </a:r>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51585" y="1700808"/>
            <a:ext cx="7290915" cy="482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05215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6000" b="1"/>
              <a:t>Highlighting</a:t>
            </a:r>
          </a:p>
        </p:txBody>
      </p:sp>
      <p:sp>
        <p:nvSpPr>
          <p:cNvPr id="3" name="Content Placeholder 2"/>
          <p:cNvSpPr>
            <a:spLocks noGrp="1"/>
          </p:cNvSpPr>
          <p:nvPr>
            <p:ph idx="1"/>
          </p:nvPr>
        </p:nvSpPr>
        <p:spPr/>
        <p:txBody>
          <a:bodyPr/>
          <a:lstStyle/>
          <a:p>
            <a:endParaRPr lang="en-GB"/>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3592" y="1556793"/>
            <a:ext cx="7186276" cy="47003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900654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8800" b="1">
                <a:latin typeface="+mn-lt"/>
              </a:rPr>
              <a:t>Why?</a:t>
            </a:r>
          </a:p>
        </p:txBody>
      </p:sp>
      <p:sp>
        <p:nvSpPr>
          <p:cNvPr id="3" name="Content Placeholder 2"/>
          <p:cNvSpPr>
            <a:spLocks noGrp="1"/>
          </p:cNvSpPr>
          <p:nvPr>
            <p:ph idx="1"/>
          </p:nvPr>
        </p:nvSpPr>
        <p:spPr>
          <a:xfrm>
            <a:off x="204715" y="1825625"/>
            <a:ext cx="6493540" cy="4351338"/>
          </a:xfrm>
        </p:spPr>
        <p:txBody>
          <a:bodyPr>
            <a:noAutofit/>
          </a:bodyPr>
          <a:lstStyle/>
          <a:p>
            <a:r>
              <a:rPr lang="en-GB" sz="4000"/>
              <a:t>Low challenge.</a:t>
            </a:r>
          </a:p>
          <a:p>
            <a:r>
              <a:rPr lang="en-GB" sz="4000"/>
              <a:t>Little thinking required.</a:t>
            </a:r>
          </a:p>
          <a:p>
            <a:r>
              <a:rPr lang="en-GB" sz="4000"/>
              <a:t>No quality assurance i.e. how do you know it’s working?</a:t>
            </a:r>
          </a:p>
          <a:p>
            <a:r>
              <a:rPr lang="en-GB" sz="4000"/>
              <a:t>Makes the student think that they are ‘doing something’</a:t>
            </a:r>
          </a:p>
        </p:txBody>
      </p:sp>
      <p:pic>
        <p:nvPicPr>
          <p:cNvPr id="4" name="Picture 2" descr="http://gainesvillescene.com/wp-content/uploads/2014/02/download.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33312" y="1690688"/>
            <a:ext cx="4120487"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65057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62308FF-7578-D1C8-7C74-1D2E0A4275B5}"/>
              </a:ext>
            </a:extLst>
          </p:cNvPr>
          <p:cNvSpPr>
            <a:spLocks noGrp="1"/>
          </p:cNvSpPr>
          <p:nvPr>
            <p:ph type="title"/>
          </p:nvPr>
        </p:nvSpPr>
        <p:spPr>
          <a:xfrm>
            <a:off x="327401" y="1153572"/>
            <a:ext cx="3559833" cy="4461163"/>
          </a:xfrm>
        </p:spPr>
        <p:txBody>
          <a:bodyPr>
            <a:normAutofit/>
          </a:bodyPr>
          <a:lstStyle/>
          <a:p>
            <a:r>
              <a:rPr lang="en-US" sz="6600" b="1">
                <a:solidFill>
                  <a:srgbClr val="FFFFFF"/>
                </a:solidFill>
                <a:latin typeface="Calibri"/>
                <a:cs typeface="Calibri Light"/>
              </a:rPr>
              <a:t>And yet...</a:t>
            </a:r>
            <a:endParaRPr lang="en-US" sz="6600" b="1">
              <a:solidFill>
                <a:srgbClr val="FFFFFF"/>
              </a:solidFill>
              <a:latin typeface="Calibri"/>
            </a:endParaRP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1E8D6B6-5DE2-862D-84EE-D8DCCC5AE3CD}"/>
              </a:ext>
            </a:extLst>
          </p:cNvPr>
          <p:cNvSpPr>
            <a:spLocks noGrp="1"/>
          </p:cNvSpPr>
          <p:nvPr>
            <p:ph idx="1"/>
          </p:nvPr>
        </p:nvSpPr>
        <p:spPr>
          <a:xfrm>
            <a:off x="4447308" y="591344"/>
            <a:ext cx="6906491" cy="5585619"/>
          </a:xfrm>
        </p:spPr>
        <p:txBody>
          <a:bodyPr anchor="ctr">
            <a:normAutofit/>
          </a:bodyPr>
          <a:lstStyle/>
          <a:p>
            <a:pPr lvl="1"/>
            <a:r>
              <a:rPr lang="en-US" sz="4000">
                <a:ea typeface="+mn-lt"/>
                <a:cs typeface="+mn-lt"/>
              </a:rPr>
              <a:t>59% of Year 11 students thought re-reading notes and text-books was effective;</a:t>
            </a:r>
            <a:endParaRPr lang="en-US" sz="4000">
              <a:cs typeface="Calibri" panose="020F0502020204030204"/>
            </a:endParaRPr>
          </a:p>
          <a:p>
            <a:pPr marL="457200" lvl="1" indent="0">
              <a:buNone/>
            </a:pPr>
            <a:endParaRPr lang="en-US" sz="4000">
              <a:cs typeface="Calibri" panose="020F0502020204030204"/>
            </a:endParaRPr>
          </a:p>
          <a:p>
            <a:pPr lvl="1"/>
            <a:r>
              <a:rPr lang="en-US" sz="4000">
                <a:ea typeface="+mn-lt"/>
                <a:cs typeface="+mn-lt"/>
              </a:rPr>
              <a:t>31% of Year 11 students thought highlighting notes was effective.</a:t>
            </a:r>
            <a:endParaRPr lang="en-US" sz="4000">
              <a:cs typeface="Calibri"/>
            </a:endParaRPr>
          </a:p>
          <a:p>
            <a:endParaRPr lang="en-US">
              <a:cs typeface="Calibri"/>
            </a:endParaRPr>
          </a:p>
        </p:txBody>
      </p:sp>
    </p:spTree>
    <p:extLst>
      <p:ext uri="{BB962C8B-B14F-4D97-AF65-F5344CB8AC3E}">
        <p14:creationId xmlns:p14="http://schemas.microsoft.com/office/powerpoint/2010/main" val="12553155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D9E3C-BC94-1AD6-450D-D7712B80E93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19FEDFC-B6E6-6B24-35D6-C33C02FA4E33}"/>
              </a:ext>
            </a:extLst>
          </p:cNvPr>
          <p:cNvSpPr txBox="1"/>
          <p:nvPr/>
        </p:nvSpPr>
        <p:spPr>
          <a:xfrm>
            <a:off x="330679" y="424132"/>
            <a:ext cx="11573773"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0000"/>
                </a:solidFill>
                <a:effectLst/>
                <a:uLnTx/>
                <a:uFillTx/>
                <a:latin typeface="Calibri"/>
                <a:ea typeface="+mn-ea"/>
                <a:cs typeface="+mn-cs"/>
              </a:rPr>
              <a:t>What did schools do in 2025?</a:t>
            </a:r>
            <a:endParaRPr kumimoji="0" lang="en-US" sz="3200" b="1" i="0" u="none" strike="noStrike" kern="1200" cap="none" spc="0" normalizeH="0" baseline="0" noProof="0">
              <a:ln>
                <a:noFill/>
              </a:ln>
              <a:solidFill>
                <a:prstClr val="black"/>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black"/>
              </a:solidFill>
              <a:effectLst/>
              <a:uLnTx/>
              <a:uFillTx/>
              <a:latin typeface="Aptos" panose="020B0004020202020204"/>
              <a:ea typeface="+mn-ea"/>
              <a:cs typeface="+mn-cs"/>
            </a:endParaRPr>
          </a:p>
        </p:txBody>
      </p:sp>
      <p:sp>
        <p:nvSpPr>
          <p:cNvPr id="7" name="Rectangle 6">
            <a:extLst>
              <a:ext uri="{FF2B5EF4-FFF2-40B4-BE49-F238E27FC236}">
                <a16:creationId xmlns:a16="http://schemas.microsoft.com/office/drawing/2014/main" id="{CDB148CE-2332-4544-B758-00096A507297}"/>
              </a:ext>
            </a:extLst>
          </p:cNvPr>
          <p:cNvSpPr/>
          <p:nvPr/>
        </p:nvSpPr>
        <p:spPr>
          <a:xfrm>
            <a:off x="455270" y="4545602"/>
            <a:ext cx="11449182" cy="837473"/>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3600" b="1" i="0" u="none" strike="noStrike" kern="1200" cap="none" spc="0" normalizeH="0" baseline="0" noProof="0">
                <a:ln>
                  <a:noFill/>
                </a:ln>
                <a:solidFill>
                  <a:prstClr val="black"/>
                </a:solidFill>
                <a:effectLst/>
                <a:uLnTx/>
                <a:uFillTx/>
                <a:latin typeface="Calibri"/>
                <a:ea typeface="Calibri"/>
                <a:cs typeface="Calibri"/>
              </a:rPr>
              <a:t>94% of Year 11 attended full-time up to the May half term.</a:t>
            </a:r>
            <a:endParaRPr kumimoji="0" lang="en-US" sz="3600" b="1" i="0" u="none" strike="noStrike" kern="1200" cap="none" spc="0" normalizeH="0" baseline="0" noProof="0">
              <a:ln>
                <a:noFill/>
              </a:ln>
              <a:solidFill>
                <a:prstClr val="black"/>
              </a:solidFill>
              <a:effectLst/>
              <a:uLnTx/>
              <a:uFillTx/>
              <a:latin typeface="Aptos" panose="020B0004020202020204"/>
              <a:ea typeface="Calibri"/>
              <a:cs typeface="Calibri"/>
            </a:endParaRPr>
          </a:p>
        </p:txBody>
      </p:sp>
      <p:pic>
        <p:nvPicPr>
          <p:cNvPr id="20" name="Picture 19" descr="A screenshot of a video game&#10;&#10;AI-generated content may be incorrect.">
            <a:extLst>
              <a:ext uri="{FF2B5EF4-FFF2-40B4-BE49-F238E27FC236}">
                <a16:creationId xmlns:a16="http://schemas.microsoft.com/office/drawing/2014/main" id="{D9DC4D29-45E1-48E2-8398-015A7CFA01CE}"/>
              </a:ext>
            </a:extLst>
          </p:cNvPr>
          <p:cNvPicPr>
            <a:picLocks noChangeAspect="1"/>
          </p:cNvPicPr>
          <p:nvPr/>
        </p:nvPicPr>
        <p:blipFill>
          <a:blip r:embed="rId3"/>
          <a:srcRect l="47575" t="27299" r="-10" b="49713"/>
          <a:stretch>
            <a:fillRect/>
          </a:stretch>
        </p:blipFill>
        <p:spPr>
          <a:xfrm>
            <a:off x="336057" y="2634662"/>
            <a:ext cx="11907535" cy="846864"/>
          </a:xfrm>
          <a:prstGeom prst="rect">
            <a:avLst/>
          </a:prstGeom>
        </p:spPr>
      </p:pic>
      <p:cxnSp>
        <p:nvCxnSpPr>
          <p:cNvPr id="21" name="Straight Arrow Connector 20">
            <a:extLst>
              <a:ext uri="{FF2B5EF4-FFF2-40B4-BE49-F238E27FC236}">
                <a16:creationId xmlns:a16="http://schemas.microsoft.com/office/drawing/2014/main" id="{666C1129-7C83-4D67-B4E9-B84579BC36AB}"/>
              </a:ext>
            </a:extLst>
          </p:cNvPr>
          <p:cNvCxnSpPr/>
          <p:nvPr/>
        </p:nvCxnSpPr>
        <p:spPr>
          <a:xfrm flipH="1">
            <a:off x="7200994" y="2177033"/>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2" name="TextBox 21">
            <a:extLst>
              <a:ext uri="{FF2B5EF4-FFF2-40B4-BE49-F238E27FC236}">
                <a16:creationId xmlns:a16="http://schemas.microsoft.com/office/drawing/2014/main" id="{FBD8A87B-D56E-4C8A-BEA7-9D4E1F5B6A49}"/>
              </a:ext>
            </a:extLst>
          </p:cNvPr>
          <p:cNvSpPr txBox="1"/>
          <p:nvPr/>
        </p:nvSpPr>
        <p:spPr>
          <a:xfrm>
            <a:off x="6265266" y="1783354"/>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Citizenship</a:t>
            </a:r>
          </a:p>
        </p:txBody>
      </p:sp>
      <p:cxnSp>
        <p:nvCxnSpPr>
          <p:cNvPr id="23" name="Straight Arrow Connector 22">
            <a:extLst>
              <a:ext uri="{FF2B5EF4-FFF2-40B4-BE49-F238E27FC236}">
                <a16:creationId xmlns:a16="http://schemas.microsoft.com/office/drawing/2014/main" id="{0F234BCA-1F39-4362-B2FF-702D6BABEE34}"/>
              </a:ext>
            </a:extLst>
          </p:cNvPr>
          <p:cNvCxnSpPr>
            <a:cxnSpLocks/>
          </p:cNvCxnSpPr>
          <p:nvPr/>
        </p:nvCxnSpPr>
        <p:spPr>
          <a:xfrm flipH="1">
            <a:off x="10594050" y="2154840"/>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24" name="TextBox 23">
            <a:extLst>
              <a:ext uri="{FF2B5EF4-FFF2-40B4-BE49-F238E27FC236}">
                <a16:creationId xmlns:a16="http://schemas.microsoft.com/office/drawing/2014/main" id="{C88A5980-AE97-4EAA-A1C0-87F5742D35CD}"/>
              </a:ext>
            </a:extLst>
          </p:cNvPr>
          <p:cNvSpPr txBox="1"/>
          <p:nvPr/>
        </p:nvSpPr>
        <p:spPr>
          <a:xfrm>
            <a:off x="9657162" y="1771383"/>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Contingency</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p:txBody>
      </p:sp>
      <p:cxnSp>
        <p:nvCxnSpPr>
          <p:cNvPr id="25" name="Straight Arrow Connector 24">
            <a:extLst>
              <a:ext uri="{FF2B5EF4-FFF2-40B4-BE49-F238E27FC236}">
                <a16:creationId xmlns:a16="http://schemas.microsoft.com/office/drawing/2014/main" id="{B2F50ECF-51BE-4D98-B84A-15DA6111BC0C}"/>
              </a:ext>
            </a:extLst>
          </p:cNvPr>
          <p:cNvCxnSpPr/>
          <p:nvPr/>
        </p:nvCxnSpPr>
        <p:spPr>
          <a:xfrm flipH="1">
            <a:off x="8256219" y="2189565"/>
            <a:ext cx="8817" cy="705555"/>
          </a:xfrm>
          <a:prstGeom prst="straightConnector1">
            <a:avLst/>
          </a:prstGeom>
          <a:ln w="57150">
            <a:solidFill>
              <a:srgbClr val="00B0F0"/>
            </a:solidFill>
            <a:tailEnd type="triangle"/>
          </a:ln>
        </p:spPr>
        <p:style>
          <a:lnRef idx="2">
            <a:schemeClr val="accent1"/>
          </a:lnRef>
          <a:fillRef idx="0">
            <a:schemeClr val="accent1"/>
          </a:fillRef>
          <a:effectRef idx="1">
            <a:schemeClr val="accent1"/>
          </a:effectRef>
          <a:fontRef idx="minor">
            <a:schemeClr val="tx1"/>
          </a:fontRef>
        </p:style>
      </p:cxnSp>
      <p:sp>
        <p:nvSpPr>
          <p:cNvPr id="8" name="Rectangle 7">
            <a:extLst>
              <a:ext uri="{FF2B5EF4-FFF2-40B4-BE49-F238E27FC236}">
                <a16:creationId xmlns:a16="http://schemas.microsoft.com/office/drawing/2014/main" id="{3FAD2945-18FB-4DC2-8CFC-2FA0A92FD61F}"/>
              </a:ext>
            </a:extLst>
          </p:cNvPr>
          <p:cNvSpPr/>
          <p:nvPr/>
        </p:nvSpPr>
        <p:spPr>
          <a:xfrm>
            <a:off x="7949158" y="1706410"/>
            <a:ext cx="811441"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srgbClr val="00B0F0"/>
                </a:solidFill>
                <a:effectLst/>
                <a:uLnTx/>
                <a:uFillTx/>
                <a:latin typeface="Calibri"/>
                <a:ea typeface="Calibri"/>
                <a:cs typeface="Calibri"/>
              </a:rPr>
              <a:t>94%</a:t>
            </a:r>
            <a:endParaRPr kumimoji="0" lang="en-GB" sz="2800" b="1" i="0" u="none" strike="noStrike" kern="1200" cap="none" spc="0" normalizeH="0" baseline="0" noProof="0">
              <a:ln>
                <a:noFill/>
              </a:ln>
              <a:solidFill>
                <a:srgbClr val="00B0F0"/>
              </a:solidFill>
              <a:effectLst/>
              <a:uLnTx/>
              <a:uFillTx/>
              <a:latin typeface="Aptos" panose="020B0004020202020204"/>
              <a:ea typeface="+mn-ea"/>
              <a:cs typeface="+mn-cs"/>
            </a:endParaRPr>
          </a:p>
        </p:txBody>
      </p:sp>
    </p:spTree>
    <p:extLst>
      <p:ext uri="{BB962C8B-B14F-4D97-AF65-F5344CB8AC3E}">
        <p14:creationId xmlns:p14="http://schemas.microsoft.com/office/powerpoint/2010/main" val="102810257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6B39-DD8B-CBDC-59D5-666FB93AD598}"/>
            </a:ext>
          </a:extLst>
        </p:cNvPr>
        <p:cNvGrpSpPr/>
        <p:nvPr/>
      </p:nvGrpSpPr>
      <p:grpSpPr>
        <a:xfrm>
          <a:off x="0" y="0"/>
          <a:ext cx="0" cy="0"/>
          <a:chOff x="0" y="0"/>
          <a:chExt cx="0" cy="0"/>
        </a:xfrm>
      </p:grpSpPr>
      <p:pic>
        <p:nvPicPr>
          <p:cNvPr id="6" name="Picture 5">
            <a:extLst>
              <a:ext uri="{FF2B5EF4-FFF2-40B4-BE49-F238E27FC236}">
                <a16:creationId xmlns:a16="http://schemas.microsoft.com/office/drawing/2014/main" id="{A8A1CDD4-28EF-4857-8FB2-5178C3B972DE}"/>
              </a:ext>
            </a:extLst>
          </p:cNvPr>
          <p:cNvPicPr>
            <a:picLocks noChangeAspect="1"/>
          </p:cNvPicPr>
          <p:nvPr/>
        </p:nvPicPr>
        <p:blipFill>
          <a:blip r:embed="rId3">
            <a:lum bright="70000" contrast="-70000"/>
          </a:blip>
          <a:stretch>
            <a:fillRect/>
          </a:stretch>
        </p:blipFill>
        <p:spPr>
          <a:xfrm>
            <a:off x="0" y="0"/>
            <a:ext cx="12192000" cy="6873240"/>
          </a:xfrm>
          <a:prstGeom prst="rect">
            <a:avLst/>
          </a:prstGeom>
        </p:spPr>
      </p:pic>
      <p:sp>
        <p:nvSpPr>
          <p:cNvPr id="7" name="TextBox 6">
            <a:extLst>
              <a:ext uri="{FF2B5EF4-FFF2-40B4-BE49-F238E27FC236}">
                <a16:creationId xmlns:a16="http://schemas.microsoft.com/office/drawing/2014/main" id="{ECAB68F4-C55B-F369-3FB6-5C7BE9028FAB}"/>
              </a:ext>
            </a:extLst>
          </p:cNvPr>
          <p:cNvSpPr txBox="1"/>
          <p:nvPr/>
        </p:nvSpPr>
        <p:spPr>
          <a:xfrm>
            <a:off x="287548" y="0"/>
            <a:ext cx="11904452" cy="35151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a:ln>
                  <a:noFill/>
                </a:ln>
                <a:solidFill>
                  <a:prstClr val="black"/>
                </a:solidFill>
                <a:effectLst/>
                <a:uLnTx/>
                <a:uFillTx/>
                <a:latin typeface="Calibri"/>
                <a:ea typeface="Calibri"/>
                <a:cs typeface="Calibri"/>
              </a:rPr>
              <a:t>Context</a:t>
            </a:r>
            <a:endParaRPr kumimoji="0" lang="en-US" sz="3600" b="1" i="0" u="none" strike="noStrike" kern="1200" cap="none" spc="0" normalizeH="0" baseline="0" noProof="0">
              <a:ln>
                <a:noFill/>
              </a:ln>
              <a:solidFill>
                <a:prstClr val="black"/>
              </a:solidFill>
              <a:effectLst/>
              <a:uLnTx/>
              <a:uFillTx/>
              <a:latin typeface="Calibri"/>
              <a:ea typeface="Calibri"/>
              <a:cs typeface="Calibri"/>
            </a:endParaRPr>
          </a:p>
          <a:p>
            <a:pPr marL="571500" marR="0" lvl="0" indent="-571500" algn="l" defTabSz="914400" rtl="0" eaLnBrk="1" fontAlgn="auto" latinLnBrk="0" hangingPunct="1">
              <a:lnSpc>
                <a:spcPct val="150000"/>
              </a:lnSpc>
              <a:spcBef>
                <a:spcPts val="0"/>
              </a:spcBef>
              <a:spcAft>
                <a:spcPts val="0"/>
              </a:spcAft>
              <a:buClrTx/>
              <a:buSzTx/>
              <a:buFont typeface="Arial"/>
              <a:buChar char="•"/>
              <a:tabLst/>
              <a:defRPr/>
            </a:pPr>
            <a:r>
              <a:rPr kumimoji="0" lang="en-US" sz="3600" b="1" i="0" u="none" strike="noStrike" kern="1200" cap="none" spc="0" normalizeH="0" baseline="0" noProof="0">
                <a:ln>
                  <a:noFill/>
                </a:ln>
                <a:solidFill>
                  <a:prstClr val="black"/>
                </a:solidFill>
                <a:effectLst/>
                <a:uLnTx/>
                <a:uFillTx/>
                <a:latin typeface="Calibri"/>
                <a:ea typeface="Calibri"/>
                <a:cs typeface="Calibri"/>
              </a:rPr>
              <a:t>Study leave from some time in May was ‘normal practice’.</a:t>
            </a:r>
          </a:p>
          <a:p>
            <a:pPr marL="571500" marR="0" lvl="0" indent="-571500" algn="l" defTabSz="914400" rtl="0" eaLnBrk="1" fontAlgn="auto" latinLnBrk="0" hangingPunct="1">
              <a:lnSpc>
                <a:spcPct val="150000"/>
              </a:lnSpc>
              <a:spcBef>
                <a:spcPts val="0"/>
              </a:spcBef>
              <a:spcAft>
                <a:spcPts val="0"/>
              </a:spcAft>
              <a:buClrTx/>
              <a:buSzTx/>
              <a:buFont typeface="Arial"/>
              <a:buChar char="•"/>
              <a:tabLst/>
              <a:defRPr/>
            </a:pPr>
            <a:r>
              <a:rPr kumimoji="0" lang="en-GB" sz="36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The legal school‑age requirement is attendance until the last Friday in June.</a:t>
            </a:r>
          </a:p>
        </p:txBody>
      </p:sp>
      <p:pic>
        <p:nvPicPr>
          <p:cNvPr id="4" name="Picture 3" descr="A screenshot of a video game&#10;&#10;AI-generated content may be incorrect.">
            <a:extLst>
              <a:ext uri="{FF2B5EF4-FFF2-40B4-BE49-F238E27FC236}">
                <a16:creationId xmlns:a16="http://schemas.microsoft.com/office/drawing/2014/main" id="{7757F5A3-BB78-41E1-9A49-E4DCE8C047F0}"/>
              </a:ext>
            </a:extLst>
          </p:cNvPr>
          <p:cNvPicPr>
            <a:picLocks noChangeAspect="1"/>
          </p:cNvPicPr>
          <p:nvPr/>
        </p:nvPicPr>
        <p:blipFill>
          <a:blip r:embed="rId4"/>
          <a:srcRect l="47575" t="27299" r="-10" b="49713"/>
          <a:stretch>
            <a:fillRect/>
          </a:stretch>
        </p:blipFill>
        <p:spPr>
          <a:xfrm>
            <a:off x="385752" y="4841148"/>
            <a:ext cx="11907535" cy="846864"/>
          </a:xfrm>
          <a:prstGeom prst="rect">
            <a:avLst/>
          </a:prstGeom>
        </p:spPr>
      </p:pic>
      <p:cxnSp>
        <p:nvCxnSpPr>
          <p:cNvPr id="5" name="Straight Arrow Connector 4">
            <a:extLst>
              <a:ext uri="{FF2B5EF4-FFF2-40B4-BE49-F238E27FC236}">
                <a16:creationId xmlns:a16="http://schemas.microsoft.com/office/drawing/2014/main" id="{51E70F1B-81C4-42CE-9E88-E25FA461DDDE}"/>
              </a:ext>
            </a:extLst>
          </p:cNvPr>
          <p:cNvCxnSpPr/>
          <p:nvPr/>
        </p:nvCxnSpPr>
        <p:spPr>
          <a:xfrm flipH="1">
            <a:off x="7250689" y="4383519"/>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8" name="TextBox 7">
            <a:extLst>
              <a:ext uri="{FF2B5EF4-FFF2-40B4-BE49-F238E27FC236}">
                <a16:creationId xmlns:a16="http://schemas.microsoft.com/office/drawing/2014/main" id="{BE4CC604-44DC-4C78-8D92-8AC282CD362A}"/>
              </a:ext>
            </a:extLst>
          </p:cNvPr>
          <p:cNvSpPr txBox="1"/>
          <p:nvPr/>
        </p:nvSpPr>
        <p:spPr>
          <a:xfrm>
            <a:off x="6314961" y="398984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Citizenship</a:t>
            </a:r>
          </a:p>
        </p:txBody>
      </p:sp>
      <p:cxnSp>
        <p:nvCxnSpPr>
          <p:cNvPr id="9" name="Straight Arrow Connector 8">
            <a:extLst>
              <a:ext uri="{FF2B5EF4-FFF2-40B4-BE49-F238E27FC236}">
                <a16:creationId xmlns:a16="http://schemas.microsoft.com/office/drawing/2014/main" id="{9E3D5E93-6477-47E7-8372-935A9494989C}"/>
              </a:ext>
            </a:extLst>
          </p:cNvPr>
          <p:cNvCxnSpPr>
            <a:cxnSpLocks/>
          </p:cNvCxnSpPr>
          <p:nvPr/>
        </p:nvCxnSpPr>
        <p:spPr>
          <a:xfrm flipH="1">
            <a:off x="10991615" y="4359172"/>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10" name="TextBox 9">
            <a:extLst>
              <a:ext uri="{FF2B5EF4-FFF2-40B4-BE49-F238E27FC236}">
                <a16:creationId xmlns:a16="http://schemas.microsoft.com/office/drawing/2014/main" id="{5E604347-8590-40CF-BA94-A150CC04CAC4}"/>
              </a:ext>
            </a:extLst>
          </p:cNvPr>
          <p:cNvSpPr txBox="1"/>
          <p:nvPr/>
        </p:nvSpPr>
        <p:spPr>
          <a:xfrm>
            <a:off x="9953864" y="3947267"/>
            <a:ext cx="2093135"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Legal end of Year 11</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p:txBody>
      </p:sp>
    </p:spTree>
    <p:extLst>
      <p:ext uri="{BB962C8B-B14F-4D97-AF65-F5344CB8AC3E}">
        <p14:creationId xmlns:p14="http://schemas.microsoft.com/office/powerpoint/2010/main" val="31147830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6B39-DD8B-CBDC-59D5-666FB93AD598}"/>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32F59B75-0264-491B-8C99-A9F66647ADB7}"/>
              </a:ext>
            </a:extLst>
          </p:cNvPr>
          <p:cNvPicPr>
            <a:picLocks noChangeAspect="1"/>
          </p:cNvPicPr>
          <p:nvPr/>
        </p:nvPicPr>
        <p:blipFill>
          <a:blip r:embed="rId3">
            <a:lum bright="70000" contrast="-70000"/>
          </a:blip>
          <a:stretch>
            <a:fillRect/>
          </a:stretch>
        </p:blipFill>
        <p:spPr>
          <a:xfrm>
            <a:off x="0" y="0"/>
            <a:ext cx="12192000" cy="6873240"/>
          </a:xfrm>
          <a:prstGeom prst="rect">
            <a:avLst/>
          </a:prstGeom>
        </p:spPr>
      </p:pic>
      <p:sp>
        <p:nvSpPr>
          <p:cNvPr id="7" name="TextBox 6">
            <a:extLst>
              <a:ext uri="{FF2B5EF4-FFF2-40B4-BE49-F238E27FC236}">
                <a16:creationId xmlns:a16="http://schemas.microsoft.com/office/drawing/2014/main" id="{ECAB68F4-C55B-F369-3FB6-5C7BE9028FAB}"/>
              </a:ext>
            </a:extLst>
          </p:cNvPr>
          <p:cNvSpPr txBox="1"/>
          <p:nvPr/>
        </p:nvSpPr>
        <p:spPr>
          <a:xfrm>
            <a:off x="129209" y="1763768"/>
            <a:ext cx="12062791" cy="349204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DfE updated expectations: </a:t>
            </a:r>
          </a:p>
          <a:p>
            <a:pPr marL="571500" marR="0" lvl="0" indent="-5715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500" b="0" i="0" u="none" strike="noStrike" kern="1200" cap="none" spc="0" normalizeH="0" baseline="0" noProof="0">
                <a:ln>
                  <a:noFill/>
                </a:ln>
                <a:solidFill>
                  <a:prstClr val="black"/>
                </a:solidFill>
                <a:effectLst/>
                <a:uLnTx/>
                <a:uFillTx/>
                <a:latin typeface="Calibri"/>
                <a:ea typeface="Calibri"/>
                <a:cs typeface="Calibri"/>
              </a:rPr>
              <a:t>Reminder: compulsory attendance </a:t>
            </a:r>
            <a:r>
              <a:rPr kumimoji="0" lang="en-US" sz="3500" b="1" i="0" u="sng" strike="noStrike" kern="1200" cap="none" spc="0" normalizeH="0" baseline="0" noProof="0">
                <a:ln>
                  <a:noFill/>
                </a:ln>
                <a:solidFill>
                  <a:prstClr val="black"/>
                </a:solidFill>
                <a:effectLst/>
                <a:uLnTx/>
                <a:uFillTx/>
                <a:latin typeface="Calibri"/>
                <a:ea typeface="Calibri"/>
                <a:cs typeface="Calibri"/>
              </a:rPr>
              <a:t>until</a:t>
            </a:r>
            <a:r>
              <a:rPr kumimoji="0" lang="en-US" sz="3500" b="0" i="0" u="none" strike="noStrike" kern="1200" cap="none" spc="0" normalizeH="0" baseline="0" noProof="0">
                <a:ln>
                  <a:noFill/>
                </a:ln>
                <a:solidFill>
                  <a:prstClr val="black"/>
                </a:solidFill>
                <a:effectLst/>
                <a:uLnTx/>
                <a:uFillTx/>
                <a:latin typeface="Calibri"/>
                <a:ea typeface="Calibri"/>
                <a:cs typeface="Calibri"/>
              </a:rPr>
              <a:t> the last Friday in June.</a:t>
            </a:r>
          </a:p>
          <a:p>
            <a:pPr marL="571500" marR="0" lvl="0" indent="-5715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a:ln>
                  <a:noFill/>
                </a:ln>
                <a:solidFill>
                  <a:prstClr val="black"/>
                </a:solidFill>
                <a:effectLst/>
                <a:uLnTx/>
                <a:uFillTx/>
                <a:latin typeface="Calibri"/>
                <a:ea typeface="Calibri"/>
                <a:cs typeface="Calibri"/>
              </a:rPr>
              <a:t>Reminder: study leave is </a:t>
            </a:r>
            <a:r>
              <a:rPr kumimoji="0" lang="en-US" sz="3600" b="1" i="0" u="sng" strike="noStrike" kern="1200" cap="none" spc="0" normalizeH="0" baseline="0" noProof="0">
                <a:ln>
                  <a:noFill/>
                </a:ln>
                <a:solidFill>
                  <a:prstClr val="black"/>
                </a:solidFill>
                <a:effectLst/>
                <a:uLnTx/>
                <a:uFillTx/>
                <a:latin typeface="Calibri"/>
                <a:ea typeface="Calibri"/>
                <a:cs typeface="Calibri"/>
              </a:rPr>
              <a:t>not</a:t>
            </a:r>
            <a:r>
              <a:rPr kumimoji="0" lang="en-US" sz="3600" b="0" i="0" u="none" strike="noStrike" kern="1200" cap="none" spc="0" normalizeH="0" baseline="0" noProof="0">
                <a:ln>
                  <a:noFill/>
                </a:ln>
                <a:solidFill>
                  <a:prstClr val="black"/>
                </a:solidFill>
                <a:effectLst/>
                <a:uLnTx/>
                <a:uFillTx/>
                <a:latin typeface="Calibri"/>
                <a:ea typeface="Calibri"/>
                <a:cs typeface="Calibri"/>
              </a:rPr>
              <a:t> a legal entitlement.</a:t>
            </a:r>
          </a:p>
          <a:p>
            <a:pPr marL="571500" marR="0" lvl="0" indent="-571500" algn="l"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3600" b="0" i="0" u="none" strike="noStrike" kern="1200" cap="none" spc="0" normalizeH="0" baseline="0" noProof="0">
                <a:ln>
                  <a:noFill/>
                </a:ln>
                <a:solidFill>
                  <a:prstClr val="black"/>
                </a:solidFill>
                <a:effectLst/>
                <a:uLnTx/>
                <a:uFillTx/>
                <a:latin typeface="Calibri"/>
                <a:ea typeface="Calibri"/>
                <a:cs typeface="Calibri"/>
              </a:rPr>
              <a:t>Any study leave should be </a:t>
            </a:r>
            <a:r>
              <a:rPr kumimoji="0" lang="en-US" sz="3600" b="1" i="0" u="sng" strike="noStrike" kern="1200" cap="none" spc="0" normalizeH="0" baseline="0" noProof="0">
                <a:ln>
                  <a:noFill/>
                </a:ln>
                <a:solidFill>
                  <a:prstClr val="black"/>
                </a:solidFill>
                <a:effectLst/>
                <a:uLnTx/>
                <a:uFillTx/>
                <a:latin typeface="Calibri"/>
                <a:ea typeface="Calibri"/>
                <a:cs typeface="Calibri"/>
              </a:rPr>
              <a:t>used sparingly</a:t>
            </a:r>
            <a:r>
              <a:rPr kumimoji="0" lang="en-US" sz="3600" b="0" i="0" u="none" strike="noStrike" kern="1200" cap="none" spc="0" normalizeH="0" baseline="0" noProof="0">
                <a:ln>
                  <a:noFill/>
                </a:ln>
                <a:solidFill>
                  <a:prstClr val="black"/>
                </a:solidFill>
                <a:effectLst/>
                <a:uLnTx/>
                <a:uFillTx/>
                <a:latin typeface="Calibri"/>
                <a:ea typeface="Calibri"/>
                <a:cs typeface="Calibri"/>
              </a:rPr>
              <a:t>.</a:t>
            </a:r>
            <a:endParaRPr kumimoji="0" lang="en-US" sz="1800" b="0" i="0" u="none" strike="noStrike" kern="1200" cap="none" spc="0" normalizeH="0" baseline="0" noProof="0">
              <a:ln>
                <a:noFill/>
              </a:ln>
              <a:solidFill>
                <a:prstClr val="black"/>
              </a:solidFill>
              <a:effectLst/>
              <a:uLnTx/>
              <a:uFillTx/>
              <a:latin typeface="Aptos" panose="020B0004020202020204"/>
              <a:ea typeface="Calibri"/>
              <a:cs typeface="Calibri"/>
            </a:endParaRPr>
          </a:p>
        </p:txBody>
      </p:sp>
    </p:spTree>
    <p:extLst>
      <p:ext uri="{BB962C8B-B14F-4D97-AF65-F5344CB8AC3E}">
        <p14:creationId xmlns:p14="http://schemas.microsoft.com/office/powerpoint/2010/main" val="31038563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6B39-DD8B-CBDC-59D5-666FB93AD59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6D0C0B9-FC15-4AC9-BADF-63E41D04B61D}"/>
              </a:ext>
            </a:extLst>
          </p:cNvPr>
          <p:cNvPicPr>
            <a:picLocks noChangeAspect="1"/>
          </p:cNvPicPr>
          <p:nvPr/>
        </p:nvPicPr>
        <p:blipFill>
          <a:blip r:embed="rId3">
            <a:lum bright="70000" contrast="-70000"/>
          </a:blip>
          <a:stretch>
            <a:fillRect/>
          </a:stretch>
        </p:blipFill>
        <p:spPr>
          <a:xfrm>
            <a:off x="0" y="0"/>
            <a:ext cx="12192000" cy="6873240"/>
          </a:xfrm>
          <a:prstGeom prst="rect">
            <a:avLst/>
          </a:prstGeom>
        </p:spPr>
      </p:pic>
      <p:sp>
        <p:nvSpPr>
          <p:cNvPr id="7" name="TextBox 6">
            <a:extLst>
              <a:ext uri="{FF2B5EF4-FFF2-40B4-BE49-F238E27FC236}">
                <a16:creationId xmlns:a16="http://schemas.microsoft.com/office/drawing/2014/main" id="{ECAB68F4-C55B-F369-3FB6-5C7BE9028FAB}"/>
              </a:ext>
            </a:extLst>
          </p:cNvPr>
          <p:cNvSpPr txBox="1"/>
          <p:nvPr/>
        </p:nvSpPr>
        <p:spPr>
          <a:xfrm>
            <a:off x="143774" y="7188"/>
            <a:ext cx="11904452" cy="682372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44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Benefits</a:t>
            </a:r>
          </a:p>
          <a:p>
            <a:pPr marL="457200" marR="0" lvl="1" indent="0" algn="l" defTabSz="914400" rtl="0" eaLnBrk="1" fontAlgn="auto" latinLnBrk="0" hangingPunct="1">
              <a:lnSpc>
                <a:spcPct val="15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Aptos" panose="020B0004020202020204"/>
              <a:ea typeface="Calibri"/>
              <a:cs typeface="Calibri"/>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“Year 11 staying in school longer shows improved outcomes, reduced anxiety, and offers greater support for revision activities. Students are more focused, better supported, and more likely to achieve their potential when they remain in structured learning right up to their final exams.”</a:t>
            </a:r>
          </a:p>
          <a:p>
            <a:pPr marL="0" marR="0" lvl="0" indent="0" algn="l" defTabSz="914400" rtl="0" eaLnBrk="1" fontAlgn="t"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l" defTabSz="914400" rtl="0" eaLnBrk="1" fontAlgn="t"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DfE, April 2025</a:t>
            </a: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GB" sz="3600" b="0" i="0" u="none" strike="noStrike" kern="1200" cap="none" spc="0" normalizeH="0" baseline="0" noProof="0">
              <a:ln>
                <a:noFill/>
              </a:ln>
              <a:solidFill>
                <a:prstClr val="black"/>
              </a:solidFill>
              <a:effectLst/>
              <a:uLnTx/>
              <a:uFillTx/>
              <a:latin typeface="Calibri"/>
              <a:ea typeface="Calibri"/>
              <a:cs typeface="Calibri"/>
            </a:endParaRPr>
          </a:p>
        </p:txBody>
      </p:sp>
    </p:spTree>
    <p:extLst>
      <p:ext uri="{BB962C8B-B14F-4D97-AF65-F5344CB8AC3E}">
        <p14:creationId xmlns:p14="http://schemas.microsoft.com/office/powerpoint/2010/main" val="39214514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96B39-DD8B-CBDC-59D5-666FB93AD598}"/>
            </a:ext>
          </a:extLst>
        </p:cNvPr>
        <p:cNvGrpSpPr/>
        <p:nvPr/>
      </p:nvGrpSpPr>
      <p:grpSpPr>
        <a:xfrm>
          <a:off x="0" y="0"/>
          <a:ext cx="0" cy="0"/>
          <a:chOff x="0" y="0"/>
          <a:chExt cx="0" cy="0"/>
        </a:xfrm>
      </p:grpSpPr>
      <p:pic>
        <p:nvPicPr>
          <p:cNvPr id="8" name="Picture 7">
            <a:extLst>
              <a:ext uri="{FF2B5EF4-FFF2-40B4-BE49-F238E27FC236}">
                <a16:creationId xmlns:a16="http://schemas.microsoft.com/office/drawing/2014/main" id="{A068D384-8DE1-4DA2-A65F-B61E8D8DF879}"/>
              </a:ext>
            </a:extLst>
          </p:cNvPr>
          <p:cNvPicPr>
            <a:picLocks noChangeAspect="1"/>
          </p:cNvPicPr>
          <p:nvPr/>
        </p:nvPicPr>
        <p:blipFill>
          <a:blip r:embed="rId3">
            <a:lum bright="70000" contrast="-70000"/>
          </a:blip>
          <a:stretch>
            <a:fillRect/>
          </a:stretch>
        </p:blipFill>
        <p:spPr>
          <a:xfrm>
            <a:off x="0" y="0"/>
            <a:ext cx="12192000" cy="6873240"/>
          </a:xfrm>
          <a:prstGeom prst="rect">
            <a:avLst/>
          </a:prstGeom>
        </p:spPr>
      </p:pic>
      <p:sp>
        <p:nvSpPr>
          <p:cNvPr id="7" name="TextBox 6">
            <a:extLst>
              <a:ext uri="{FF2B5EF4-FFF2-40B4-BE49-F238E27FC236}">
                <a16:creationId xmlns:a16="http://schemas.microsoft.com/office/drawing/2014/main" id="{ECAB68F4-C55B-F369-3FB6-5C7BE9028FAB}"/>
              </a:ext>
            </a:extLst>
          </p:cNvPr>
          <p:cNvSpPr txBox="1"/>
          <p:nvPr/>
        </p:nvSpPr>
        <p:spPr>
          <a:xfrm>
            <a:off x="0" y="106579"/>
            <a:ext cx="12192000" cy="86626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1" i="0" u="none" strike="noStrike" kern="1200" cap="none" spc="0" normalizeH="0" baseline="0" noProof="0">
                <a:ln>
                  <a:noFill/>
                </a:ln>
                <a:solidFill>
                  <a:prstClr val="black"/>
                </a:solidFill>
                <a:effectLst/>
                <a:uLnTx/>
                <a:uFillTx/>
                <a:latin typeface="Segoe UI" panose="020B0502040204020203" pitchFamily="34" charset="0"/>
                <a:ea typeface="+mn-ea"/>
                <a:cs typeface="+mn-cs"/>
              </a:rPr>
              <a:t>Schools that reduce study leave report improved exam results</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Students revise more effectively with structure.</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Teachers can target final gaps and misconceptions.</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Timely intervention stops avoidable errors just before exams.</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Structure and support to sustain revision over long unsupervised periods</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Spot early warning signs (lateness, avoidance or anxiety)</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r>
              <a:rPr kumimoji="0" lang="en-GB" sz="32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rPr>
              <a:t>Allows friends to support one another</a:t>
            </a: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endParaRPr kumimoji="0" lang="en-GB" sz="2800" b="0" i="0" u="none" strike="noStrike" kern="1200" cap="none" spc="0" normalizeH="0" baseline="0" noProof="0">
              <a:ln>
                <a:noFill/>
              </a:ln>
              <a:solidFill>
                <a:prstClr val="black"/>
              </a:solidFill>
              <a:effectLst/>
              <a:uLnTx/>
              <a:uFillTx/>
              <a:latin typeface="Segoe UI" panose="020B0502040204020203" pitchFamily="34" charset="0"/>
              <a:ea typeface="+mn-ea"/>
              <a:cs typeface="+mn-cs"/>
            </a:endParaRPr>
          </a:p>
          <a:p>
            <a:pPr marL="457200" marR="0" lvl="0" indent="-457200" algn="l" defTabSz="914400" rtl="0" eaLnBrk="1" fontAlgn="t" latinLnBrk="0" hangingPunct="1">
              <a:lnSpc>
                <a:spcPct val="150000"/>
              </a:lnSpc>
              <a:spcBef>
                <a:spcPts val="0"/>
              </a:spcBef>
              <a:spcAft>
                <a:spcPts val="0"/>
              </a:spcAft>
              <a:buClrTx/>
              <a:buSzTx/>
              <a:buFont typeface="Arial" panose="020B0604020202020204" pitchFamily="34" charset="0"/>
              <a:buChar char="•"/>
              <a:tabLst/>
              <a:defRPr/>
            </a:pPr>
            <a:endParaRPr kumimoji="0" lang="en-US" sz="2700" b="0" i="0" u="none" strike="noStrike" kern="1200" cap="none" spc="0" normalizeH="0" baseline="0" noProof="0">
              <a:ln>
                <a:noFill/>
              </a:ln>
              <a:solidFill>
                <a:prstClr val="black"/>
              </a:solidFill>
              <a:effectLst/>
              <a:uLnTx/>
              <a:uFillTx/>
              <a:latin typeface="Calibri" panose="020F0502020204030204" pitchFamily="34" charset="0"/>
              <a:ea typeface="Calibri" panose="020F0502020204030204" pitchFamily="34" charset="0"/>
              <a:cs typeface="Calibri" panose="020F0502020204030204" pitchFamily="34" charset="0"/>
            </a:endParaRPr>
          </a:p>
          <a:p>
            <a:pPr marL="0" marR="0" lvl="0" indent="0" algn="ctr" defTabSz="914400" rtl="0" eaLnBrk="1" fontAlgn="auto" latinLnBrk="0" hangingPunct="1">
              <a:lnSpc>
                <a:spcPct val="150000"/>
              </a:lnSpc>
              <a:spcBef>
                <a:spcPts val="0"/>
              </a:spcBef>
              <a:spcAft>
                <a:spcPts val="0"/>
              </a:spcAft>
              <a:buClrTx/>
              <a:buSzTx/>
              <a:buFontTx/>
              <a:buNone/>
              <a:tabLst/>
              <a:defRPr/>
            </a:pPr>
            <a:endParaRPr kumimoji="0" lang="en-GB" sz="3600" b="0" i="0" u="none" strike="noStrike" kern="1200" cap="none" spc="0" normalizeH="0" baseline="0" noProof="0">
              <a:ln>
                <a:noFill/>
              </a:ln>
              <a:solidFill>
                <a:prstClr val="black"/>
              </a:solidFill>
              <a:effectLst/>
              <a:uLnTx/>
              <a:uFillTx/>
              <a:latin typeface="Calibri"/>
              <a:ea typeface="Calibri"/>
              <a:cs typeface="Calibri"/>
            </a:endParaRPr>
          </a:p>
        </p:txBody>
      </p:sp>
    </p:spTree>
    <p:extLst>
      <p:ext uri="{BB962C8B-B14F-4D97-AF65-F5344CB8AC3E}">
        <p14:creationId xmlns:p14="http://schemas.microsoft.com/office/powerpoint/2010/main" val="24235152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BD9E3C-BC94-1AD6-450D-D7712B80E93E}"/>
            </a:ext>
          </a:extLst>
        </p:cNvPr>
        <p:cNvGrpSpPr/>
        <p:nvPr/>
      </p:nvGrpSpPr>
      <p:grpSpPr>
        <a:xfrm>
          <a:off x="0" y="0"/>
          <a:ext cx="0" cy="0"/>
          <a:chOff x="0" y="0"/>
          <a:chExt cx="0" cy="0"/>
        </a:xfrm>
      </p:grpSpPr>
      <p:pic>
        <p:nvPicPr>
          <p:cNvPr id="6" name="Picture 5" descr="A screenshot of a video game&#10;&#10;AI-generated content may be incorrect.">
            <a:extLst>
              <a:ext uri="{FF2B5EF4-FFF2-40B4-BE49-F238E27FC236}">
                <a16:creationId xmlns:a16="http://schemas.microsoft.com/office/drawing/2014/main" id="{4C628C78-085B-6C32-8360-8A50036E4558}"/>
              </a:ext>
            </a:extLst>
          </p:cNvPr>
          <p:cNvPicPr>
            <a:picLocks noChangeAspect="1"/>
          </p:cNvPicPr>
          <p:nvPr/>
        </p:nvPicPr>
        <p:blipFill>
          <a:blip r:embed="rId3"/>
          <a:srcRect l="47575" t="27299" r="-10" b="49713"/>
          <a:stretch>
            <a:fillRect/>
          </a:stretch>
        </p:blipFill>
        <p:spPr>
          <a:xfrm>
            <a:off x="336057" y="2634662"/>
            <a:ext cx="11907535" cy="846864"/>
          </a:xfrm>
          <a:prstGeom prst="rect">
            <a:avLst/>
          </a:prstGeom>
        </p:spPr>
      </p:pic>
      <p:sp>
        <p:nvSpPr>
          <p:cNvPr id="34" name="TextBox 33">
            <a:extLst>
              <a:ext uri="{FF2B5EF4-FFF2-40B4-BE49-F238E27FC236}">
                <a16:creationId xmlns:a16="http://schemas.microsoft.com/office/drawing/2014/main" id="{45E52A31-58C5-E12C-D7E3-29B3A5B28C70}"/>
              </a:ext>
            </a:extLst>
          </p:cNvPr>
          <p:cNvSpPr txBox="1"/>
          <p:nvPr/>
        </p:nvSpPr>
        <p:spPr>
          <a:xfrm>
            <a:off x="-108463"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February</a:t>
            </a:r>
          </a:p>
        </p:txBody>
      </p:sp>
      <p:sp>
        <p:nvSpPr>
          <p:cNvPr id="36" name="TextBox 35">
            <a:extLst>
              <a:ext uri="{FF2B5EF4-FFF2-40B4-BE49-F238E27FC236}">
                <a16:creationId xmlns:a16="http://schemas.microsoft.com/office/drawing/2014/main" id="{2888E52A-5C32-CF25-6816-A09B1177ECC1}"/>
              </a:ext>
            </a:extLst>
          </p:cNvPr>
          <p:cNvSpPr txBox="1"/>
          <p:nvPr/>
        </p:nvSpPr>
        <p:spPr>
          <a:xfrm>
            <a:off x="2155748"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March</a:t>
            </a:r>
          </a:p>
        </p:txBody>
      </p:sp>
      <p:sp>
        <p:nvSpPr>
          <p:cNvPr id="38" name="TextBox 37">
            <a:extLst>
              <a:ext uri="{FF2B5EF4-FFF2-40B4-BE49-F238E27FC236}">
                <a16:creationId xmlns:a16="http://schemas.microsoft.com/office/drawing/2014/main" id="{41570922-E087-782D-15CF-0BEB24A6DE05}"/>
              </a:ext>
            </a:extLst>
          </p:cNvPr>
          <p:cNvSpPr txBox="1"/>
          <p:nvPr/>
        </p:nvSpPr>
        <p:spPr>
          <a:xfrm>
            <a:off x="4240041"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April</a:t>
            </a:r>
          </a:p>
        </p:txBody>
      </p:sp>
      <p:sp>
        <p:nvSpPr>
          <p:cNvPr id="40" name="TextBox 39">
            <a:extLst>
              <a:ext uri="{FF2B5EF4-FFF2-40B4-BE49-F238E27FC236}">
                <a16:creationId xmlns:a16="http://schemas.microsoft.com/office/drawing/2014/main" id="{0AA0575E-6C78-FD75-F4C3-89E5BC9BC57C}"/>
              </a:ext>
            </a:extLst>
          </p:cNvPr>
          <p:cNvSpPr txBox="1"/>
          <p:nvPr/>
        </p:nvSpPr>
        <p:spPr>
          <a:xfrm>
            <a:off x="6546586"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May</a:t>
            </a:r>
          </a:p>
        </p:txBody>
      </p:sp>
      <p:sp>
        <p:nvSpPr>
          <p:cNvPr id="42" name="TextBox 41">
            <a:extLst>
              <a:ext uri="{FF2B5EF4-FFF2-40B4-BE49-F238E27FC236}">
                <a16:creationId xmlns:a16="http://schemas.microsoft.com/office/drawing/2014/main" id="{B8ECB820-75D7-CD47-487E-56467D9C2A6A}"/>
              </a:ext>
            </a:extLst>
          </p:cNvPr>
          <p:cNvSpPr txBox="1"/>
          <p:nvPr/>
        </p:nvSpPr>
        <p:spPr>
          <a:xfrm>
            <a:off x="8429174"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June</a:t>
            </a:r>
          </a:p>
        </p:txBody>
      </p:sp>
      <p:sp>
        <p:nvSpPr>
          <p:cNvPr id="44" name="TextBox 43">
            <a:extLst>
              <a:ext uri="{FF2B5EF4-FFF2-40B4-BE49-F238E27FC236}">
                <a16:creationId xmlns:a16="http://schemas.microsoft.com/office/drawing/2014/main" id="{45DAF2D2-B75B-9643-D32F-2D2EFFD37638}"/>
              </a:ext>
            </a:extLst>
          </p:cNvPr>
          <p:cNvSpPr txBox="1"/>
          <p:nvPr/>
        </p:nvSpPr>
        <p:spPr>
          <a:xfrm>
            <a:off x="10311763"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July</a:t>
            </a:r>
          </a:p>
        </p:txBody>
      </p:sp>
      <p:cxnSp>
        <p:nvCxnSpPr>
          <p:cNvPr id="45" name="Straight Arrow Connector 44">
            <a:extLst>
              <a:ext uri="{FF2B5EF4-FFF2-40B4-BE49-F238E27FC236}">
                <a16:creationId xmlns:a16="http://schemas.microsoft.com/office/drawing/2014/main" id="{8495A08F-AB02-E835-F7EC-468C2094435A}"/>
              </a:ext>
            </a:extLst>
          </p:cNvPr>
          <p:cNvCxnSpPr/>
          <p:nvPr/>
        </p:nvCxnSpPr>
        <p:spPr>
          <a:xfrm flipH="1">
            <a:off x="7200994" y="2226728"/>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909AF093-8FA7-FFDA-A7BE-7509226BD96C}"/>
              </a:ext>
            </a:extLst>
          </p:cNvPr>
          <p:cNvSpPr txBox="1"/>
          <p:nvPr/>
        </p:nvSpPr>
        <p:spPr>
          <a:xfrm>
            <a:off x="6265266" y="1783354"/>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Citizenship</a:t>
            </a:r>
          </a:p>
        </p:txBody>
      </p:sp>
      <p:cxnSp>
        <p:nvCxnSpPr>
          <p:cNvPr id="54" name="Straight Arrow Connector 53">
            <a:extLst>
              <a:ext uri="{FF2B5EF4-FFF2-40B4-BE49-F238E27FC236}">
                <a16:creationId xmlns:a16="http://schemas.microsoft.com/office/drawing/2014/main" id="{EFF205E3-65C1-7051-83F9-855BF93919E7}"/>
              </a:ext>
            </a:extLst>
          </p:cNvPr>
          <p:cNvCxnSpPr>
            <a:cxnSpLocks/>
          </p:cNvCxnSpPr>
          <p:nvPr/>
        </p:nvCxnSpPr>
        <p:spPr>
          <a:xfrm flipH="1">
            <a:off x="10594050" y="2154840"/>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55" name="TextBox 54">
            <a:extLst>
              <a:ext uri="{FF2B5EF4-FFF2-40B4-BE49-F238E27FC236}">
                <a16:creationId xmlns:a16="http://schemas.microsoft.com/office/drawing/2014/main" id="{092E5A24-E05E-C77C-D24F-DEBF588BDD31}"/>
              </a:ext>
            </a:extLst>
          </p:cNvPr>
          <p:cNvSpPr txBox="1"/>
          <p:nvPr/>
        </p:nvSpPr>
        <p:spPr>
          <a:xfrm>
            <a:off x="9657162" y="1771383"/>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Contingency</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p:txBody>
      </p:sp>
      <p:cxnSp>
        <p:nvCxnSpPr>
          <p:cNvPr id="58" name="Straight Arrow Connector 57">
            <a:extLst>
              <a:ext uri="{FF2B5EF4-FFF2-40B4-BE49-F238E27FC236}">
                <a16:creationId xmlns:a16="http://schemas.microsoft.com/office/drawing/2014/main" id="{B430C14E-0434-68FD-B690-4F82D6104287}"/>
              </a:ext>
            </a:extLst>
          </p:cNvPr>
          <p:cNvCxnSpPr>
            <a:cxnSpLocks/>
          </p:cNvCxnSpPr>
          <p:nvPr/>
        </p:nvCxnSpPr>
        <p:spPr>
          <a:xfrm flipH="1" flipV="1">
            <a:off x="8243729" y="3365981"/>
            <a:ext cx="10999" cy="1455491"/>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36AEA35D-7283-D234-E863-2647B0E62DA1}"/>
              </a:ext>
            </a:extLst>
          </p:cNvPr>
          <p:cNvSpPr txBox="1"/>
          <p:nvPr/>
        </p:nvSpPr>
        <p:spPr>
          <a:xfrm>
            <a:off x="7311779" y="4823101"/>
            <a:ext cx="1880347" cy="147732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B</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P</a:t>
            </a:r>
          </a:p>
        </p:txBody>
      </p:sp>
      <p:sp>
        <p:nvSpPr>
          <p:cNvPr id="2" name="TextBox 1">
            <a:extLst>
              <a:ext uri="{FF2B5EF4-FFF2-40B4-BE49-F238E27FC236}">
                <a16:creationId xmlns:a16="http://schemas.microsoft.com/office/drawing/2014/main" id="{6A1378C1-127F-335B-1351-293A3AFEE0F2}"/>
              </a:ext>
            </a:extLst>
          </p:cNvPr>
          <p:cNvSpPr txBox="1"/>
          <p:nvPr/>
        </p:nvSpPr>
        <p:spPr>
          <a:xfrm>
            <a:off x="8918405" y="3308281"/>
            <a:ext cx="188034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M</a:t>
            </a:r>
          </a:p>
        </p:txBody>
      </p:sp>
      <p:sp>
        <p:nvSpPr>
          <p:cNvPr id="3" name="TextBox 2">
            <a:extLst>
              <a:ext uri="{FF2B5EF4-FFF2-40B4-BE49-F238E27FC236}">
                <a16:creationId xmlns:a16="http://schemas.microsoft.com/office/drawing/2014/main" id="{0477460C-11DA-DE50-8203-1533FF831176}"/>
              </a:ext>
            </a:extLst>
          </p:cNvPr>
          <p:cNvSpPr txBox="1"/>
          <p:nvPr/>
        </p:nvSpPr>
        <p:spPr>
          <a:xfrm>
            <a:off x="9368260" y="3308281"/>
            <a:ext cx="188034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C</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O</a:t>
            </a:r>
          </a:p>
        </p:txBody>
      </p:sp>
      <p:sp>
        <p:nvSpPr>
          <p:cNvPr id="4" name="TextBox 3">
            <a:extLst>
              <a:ext uri="{FF2B5EF4-FFF2-40B4-BE49-F238E27FC236}">
                <a16:creationId xmlns:a16="http://schemas.microsoft.com/office/drawing/2014/main" id="{47E6B2C7-D510-359B-8B41-2AB15EA26888}"/>
              </a:ext>
            </a:extLst>
          </p:cNvPr>
          <p:cNvSpPr txBox="1"/>
          <p:nvPr/>
        </p:nvSpPr>
        <p:spPr>
          <a:xfrm>
            <a:off x="8303296" y="3308281"/>
            <a:ext cx="18803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J</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K</a:t>
            </a:r>
          </a:p>
        </p:txBody>
      </p:sp>
      <p:sp>
        <p:nvSpPr>
          <p:cNvPr id="5" name="TextBox 4">
            <a:extLst>
              <a:ext uri="{FF2B5EF4-FFF2-40B4-BE49-F238E27FC236}">
                <a16:creationId xmlns:a16="http://schemas.microsoft.com/office/drawing/2014/main" id="{419FEDFC-B6E6-6B24-35D6-C33C02FA4E33}"/>
              </a:ext>
            </a:extLst>
          </p:cNvPr>
          <p:cNvSpPr txBox="1"/>
          <p:nvPr/>
        </p:nvSpPr>
        <p:spPr>
          <a:xfrm>
            <a:off x="330679" y="424132"/>
            <a:ext cx="11573773"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0000"/>
                </a:solidFill>
                <a:effectLst/>
                <a:uLnTx/>
                <a:uFillTx/>
                <a:latin typeface="Calibri"/>
                <a:ea typeface="+mn-ea"/>
                <a:cs typeface="+mn-cs"/>
              </a:rPr>
              <a:t>What will Gloucestershire schools do in 2026?</a:t>
            </a:r>
            <a:endParaRPr kumimoji="0" lang="en-US" sz="3200" b="1" i="0" u="none" strike="noStrike" kern="1200" cap="none" spc="0" normalizeH="0" baseline="0" noProof="0">
              <a:ln>
                <a:noFill/>
              </a:ln>
              <a:solidFill>
                <a:prstClr val="black"/>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black"/>
              </a:solidFill>
              <a:effectLst/>
              <a:uLnTx/>
              <a:uFillTx/>
              <a:latin typeface="Aptos" panose="020B0004020202020204"/>
              <a:ea typeface="+mn-ea"/>
              <a:cs typeface="+mn-cs"/>
            </a:endParaRPr>
          </a:p>
        </p:txBody>
      </p:sp>
    </p:spTree>
    <p:extLst>
      <p:ext uri="{BB962C8B-B14F-4D97-AF65-F5344CB8AC3E}">
        <p14:creationId xmlns:p14="http://schemas.microsoft.com/office/powerpoint/2010/main" val="320750498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D0B98A-DF33-9BED-4E2B-DE065721EC1C}"/>
            </a:ext>
          </a:extLst>
        </p:cNvPr>
        <p:cNvGrpSpPr/>
        <p:nvPr/>
      </p:nvGrpSpPr>
      <p:grpSpPr>
        <a:xfrm>
          <a:off x="0" y="0"/>
          <a:ext cx="0" cy="0"/>
          <a:chOff x="0" y="0"/>
          <a:chExt cx="0" cy="0"/>
        </a:xfrm>
      </p:grpSpPr>
      <p:pic>
        <p:nvPicPr>
          <p:cNvPr id="6" name="Picture 5" descr="A screenshot of a video game&#10;&#10;AI-generated content may be incorrect.">
            <a:extLst>
              <a:ext uri="{FF2B5EF4-FFF2-40B4-BE49-F238E27FC236}">
                <a16:creationId xmlns:a16="http://schemas.microsoft.com/office/drawing/2014/main" id="{7168BDA7-853A-2EC3-3C96-9364674CCA6A}"/>
              </a:ext>
            </a:extLst>
          </p:cNvPr>
          <p:cNvPicPr>
            <a:picLocks noChangeAspect="1"/>
          </p:cNvPicPr>
          <p:nvPr/>
        </p:nvPicPr>
        <p:blipFill>
          <a:blip r:embed="rId3"/>
          <a:srcRect l="47575" t="27299" r="-10" b="49713"/>
          <a:stretch>
            <a:fillRect/>
          </a:stretch>
        </p:blipFill>
        <p:spPr>
          <a:xfrm>
            <a:off x="336057" y="2634662"/>
            <a:ext cx="11907535" cy="846864"/>
          </a:xfrm>
          <a:prstGeom prst="rect">
            <a:avLst/>
          </a:prstGeom>
        </p:spPr>
      </p:pic>
      <p:sp>
        <p:nvSpPr>
          <p:cNvPr id="34" name="TextBox 33">
            <a:extLst>
              <a:ext uri="{FF2B5EF4-FFF2-40B4-BE49-F238E27FC236}">
                <a16:creationId xmlns:a16="http://schemas.microsoft.com/office/drawing/2014/main" id="{6B7927D9-40F6-0B81-265B-017B0A3D4469}"/>
              </a:ext>
            </a:extLst>
          </p:cNvPr>
          <p:cNvSpPr txBox="1"/>
          <p:nvPr/>
        </p:nvSpPr>
        <p:spPr>
          <a:xfrm>
            <a:off x="-108463"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February</a:t>
            </a:r>
          </a:p>
        </p:txBody>
      </p:sp>
      <p:sp>
        <p:nvSpPr>
          <p:cNvPr id="36" name="TextBox 35">
            <a:extLst>
              <a:ext uri="{FF2B5EF4-FFF2-40B4-BE49-F238E27FC236}">
                <a16:creationId xmlns:a16="http://schemas.microsoft.com/office/drawing/2014/main" id="{F7C32DB6-5272-FC25-FA70-5328838F3E71}"/>
              </a:ext>
            </a:extLst>
          </p:cNvPr>
          <p:cNvSpPr txBox="1"/>
          <p:nvPr/>
        </p:nvSpPr>
        <p:spPr>
          <a:xfrm>
            <a:off x="2155748"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March</a:t>
            </a:r>
          </a:p>
        </p:txBody>
      </p:sp>
      <p:sp>
        <p:nvSpPr>
          <p:cNvPr id="38" name="TextBox 37">
            <a:extLst>
              <a:ext uri="{FF2B5EF4-FFF2-40B4-BE49-F238E27FC236}">
                <a16:creationId xmlns:a16="http://schemas.microsoft.com/office/drawing/2014/main" id="{3680A38F-7981-8F60-548F-C8EA3D435246}"/>
              </a:ext>
            </a:extLst>
          </p:cNvPr>
          <p:cNvSpPr txBox="1"/>
          <p:nvPr/>
        </p:nvSpPr>
        <p:spPr>
          <a:xfrm>
            <a:off x="4240041"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April</a:t>
            </a:r>
          </a:p>
        </p:txBody>
      </p:sp>
      <p:sp>
        <p:nvSpPr>
          <p:cNvPr id="40" name="TextBox 39">
            <a:extLst>
              <a:ext uri="{FF2B5EF4-FFF2-40B4-BE49-F238E27FC236}">
                <a16:creationId xmlns:a16="http://schemas.microsoft.com/office/drawing/2014/main" id="{E60C99E1-7391-B39D-E219-EF29F6BA1872}"/>
              </a:ext>
            </a:extLst>
          </p:cNvPr>
          <p:cNvSpPr txBox="1"/>
          <p:nvPr/>
        </p:nvSpPr>
        <p:spPr>
          <a:xfrm>
            <a:off x="6546586"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May</a:t>
            </a:r>
          </a:p>
        </p:txBody>
      </p:sp>
      <p:sp>
        <p:nvSpPr>
          <p:cNvPr id="42" name="TextBox 41">
            <a:extLst>
              <a:ext uri="{FF2B5EF4-FFF2-40B4-BE49-F238E27FC236}">
                <a16:creationId xmlns:a16="http://schemas.microsoft.com/office/drawing/2014/main" id="{3424BE7E-0909-51F2-BE98-3AD9B143EAB0}"/>
              </a:ext>
            </a:extLst>
          </p:cNvPr>
          <p:cNvSpPr txBox="1"/>
          <p:nvPr/>
        </p:nvSpPr>
        <p:spPr>
          <a:xfrm>
            <a:off x="8429174"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June</a:t>
            </a:r>
          </a:p>
        </p:txBody>
      </p:sp>
      <p:sp>
        <p:nvSpPr>
          <p:cNvPr id="44" name="TextBox 43">
            <a:extLst>
              <a:ext uri="{FF2B5EF4-FFF2-40B4-BE49-F238E27FC236}">
                <a16:creationId xmlns:a16="http://schemas.microsoft.com/office/drawing/2014/main" id="{4662AC2D-9A9B-D100-739E-E279FA005C31}"/>
              </a:ext>
            </a:extLst>
          </p:cNvPr>
          <p:cNvSpPr txBox="1"/>
          <p:nvPr/>
        </p:nvSpPr>
        <p:spPr>
          <a:xfrm>
            <a:off x="10311763" y="2451280"/>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July</a:t>
            </a:r>
          </a:p>
        </p:txBody>
      </p:sp>
      <p:cxnSp>
        <p:nvCxnSpPr>
          <p:cNvPr id="45" name="Straight Arrow Connector 44">
            <a:extLst>
              <a:ext uri="{FF2B5EF4-FFF2-40B4-BE49-F238E27FC236}">
                <a16:creationId xmlns:a16="http://schemas.microsoft.com/office/drawing/2014/main" id="{FEBD3DD6-BE11-563D-BFD7-A943EA599FAA}"/>
              </a:ext>
            </a:extLst>
          </p:cNvPr>
          <p:cNvCxnSpPr/>
          <p:nvPr/>
        </p:nvCxnSpPr>
        <p:spPr>
          <a:xfrm flipH="1">
            <a:off x="7200994" y="2226728"/>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01EB3FCE-6FEA-BDC9-C4B6-A7F6BB1EAE14}"/>
              </a:ext>
            </a:extLst>
          </p:cNvPr>
          <p:cNvSpPr txBox="1"/>
          <p:nvPr/>
        </p:nvSpPr>
        <p:spPr>
          <a:xfrm>
            <a:off x="6265266" y="1783354"/>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Citizenship</a:t>
            </a:r>
          </a:p>
        </p:txBody>
      </p:sp>
      <p:cxnSp>
        <p:nvCxnSpPr>
          <p:cNvPr id="54" name="Straight Arrow Connector 53">
            <a:extLst>
              <a:ext uri="{FF2B5EF4-FFF2-40B4-BE49-F238E27FC236}">
                <a16:creationId xmlns:a16="http://schemas.microsoft.com/office/drawing/2014/main" id="{86E38FD5-E0FF-6A25-CED0-58D50EC7F82E}"/>
              </a:ext>
            </a:extLst>
          </p:cNvPr>
          <p:cNvCxnSpPr>
            <a:cxnSpLocks/>
          </p:cNvCxnSpPr>
          <p:nvPr/>
        </p:nvCxnSpPr>
        <p:spPr>
          <a:xfrm flipH="1">
            <a:off x="10594050" y="2154840"/>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55" name="TextBox 54">
            <a:extLst>
              <a:ext uri="{FF2B5EF4-FFF2-40B4-BE49-F238E27FC236}">
                <a16:creationId xmlns:a16="http://schemas.microsoft.com/office/drawing/2014/main" id="{3FE7C30C-0BD9-DF10-37DF-863C3C4CA7A2}"/>
              </a:ext>
            </a:extLst>
          </p:cNvPr>
          <p:cNvSpPr txBox="1"/>
          <p:nvPr/>
        </p:nvSpPr>
        <p:spPr>
          <a:xfrm>
            <a:off x="9657162" y="1771383"/>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Contingency</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p:txBody>
      </p:sp>
      <p:cxnSp>
        <p:nvCxnSpPr>
          <p:cNvPr id="58" name="Straight Arrow Connector 57">
            <a:extLst>
              <a:ext uri="{FF2B5EF4-FFF2-40B4-BE49-F238E27FC236}">
                <a16:creationId xmlns:a16="http://schemas.microsoft.com/office/drawing/2014/main" id="{A02D4DED-93C4-190A-620B-5D74B99F5B08}"/>
              </a:ext>
            </a:extLst>
          </p:cNvPr>
          <p:cNvCxnSpPr>
            <a:cxnSpLocks/>
          </p:cNvCxnSpPr>
          <p:nvPr/>
        </p:nvCxnSpPr>
        <p:spPr>
          <a:xfrm flipH="1" flipV="1">
            <a:off x="8243729" y="3365981"/>
            <a:ext cx="10999" cy="1455491"/>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DC33BE16-44D7-0852-4F75-D485BE0F9F54}"/>
              </a:ext>
            </a:extLst>
          </p:cNvPr>
          <p:cNvSpPr txBox="1"/>
          <p:nvPr/>
        </p:nvSpPr>
        <p:spPr>
          <a:xfrm>
            <a:off x="7311779" y="4823101"/>
            <a:ext cx="188034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TK</a:t>
            </a:r>
            <a:endParaRPr kumimoji="0" lang="en-US" sz="1800" b="0" i="0" u="none" strike="noStrike" kern="1200" cap="none" spc="0" normalizeH="0" baseline="0" noProof="0">
              <a:ln>
                <a:noFill/>
              </a:ln>
              <a:solidFill>
                <a:prstClr val="black"/>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B</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P</a:t>
            </a:r>
          </a:p>
        </p:txBody>
      </p:sp>
      <p:sp>
        <p:nvSpPr>
          <p:cNvPr id="2" name="TextBox 1">
            <a:extLst>
              <a:ext uri="{FF2B5EF4-FFF2-40B4-BE49-F238E27FC236}">
                <a16:creationId xmlns:a16="http://schemas.microsoft.com/office/drawing/2014/main" id="{E7685025-4119-C02D-DA27-AAC2FCFF34E2}"/>
              </a:ext>
            </a:extLst>
          </p:cNvPr>
          <p:cNvSpPr txBox="1"/>
          <p:nvPr/>
        </p:nvSpPr>
        <p:spPr>
          <a:xfrm>
            <a:off x="8918405" y="3308281"/>
            <a:ext cx="1880347"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A</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F</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H</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M</a:t>
            </a:r>
          </a:p>
        </p:txBody>
      </p:sp>
      <p:sp>
        <p:nvSpPr>
          <p:cNvPr id="3" name="TextBox 2">
            <a:extLst>
              <a:ext uri="{FF2B5EF4-FFF2-40B4-BE49-F238E27FC236}">
                <a16:creationId xmlns:a16="http://schemas.microsoft.com/office/drawing/2014/main" id="{1D5A9143-64A8-94D7-E82E-C8D0CDBDB2D9}"/>
              </a:ext>
            </a:extLst>
          </p:cNvPr>
          <p:cNvSpPr txBox="1"/>
          <p:nvPr/>
        </p:nvSpPr>
        <p:spPr>
          <a:xfrm>
            <a:off x="9368260" y="3308281"/>
            <a:ext cx="188034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C</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E</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G</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I</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O</a:t>
            </a:r>
          </a:p>
        </p:txBody>
      </p:sp>
      <p:sp>
        <p:nvSpPr>
          <p:cNvPr id="4" name="TextBox 3">
            <a:extLst>
              <a:ext uri="{FF2B5EF4-FFF2-40B4-BE49-F238E27FC236}">
                <a16:creationId xmlns:a16="http://schemas.microsoft.com/office/drawing/2014/main" id="{B997732F-D4EC-1E46-16D9-2DC4FBB28D4C}"/>
              </a:ext>
            </a:extLst>
          </p:cNvPr>
          <p:cNvSpPr txBox="1"/>
          <p:nvPr/>
        </p:nvSpPr>
        <p:spPr>
          <a:xfrm>
            <a:off x="8303296" y="3308281"/>
            <a:ext cx="1880347"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J</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K</a:t>
            </a:r>
          </a:p>
        </p:txBody>
      </p:sp>
      <p:sp>
        <p:nvSpPr>
          <p:cNvPr id="5" name="TextBox 4">
            <a:extLst>
              <a:ext uri="{FF2B5EF4-FFF2-40B4-BE49-F238E27FC236}">
                <a16:creationId xmlns:a16="http://schemas.microsoft.com/office/drawing/2014/main" id="{6547B0EC-65CB-BF92-C476-EF8573682FF6}"/>
              </a:ext>
            </a:extLst>
          </p:cNvPr>
          <p:cNvSpPr txBox="1"/>
          <p:nvPr/>
        </p:nvSpPr>
        <p:spPr>
          <a:xfrm>
            <a:off x="330679" y="424132"/>
            <a:ext cx="11573773" cy="113877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a:ln>
                  <a:noFill/>
                </a:ln>
                <a:solidFill>
                  <a:srgbClr val="000000"/>
                </a:solidFill>
                <a:effectLst/>
                <a:uLnTx/>
                <a:uFillTx/>
                <a:latin typeface="Calibri"/>
                <a:ea typeface="+mn-ea"/>
                <a:cs typeface="+mn-cs"/>
              </a:rPr>
              <a:t>What will we do?</a:t>
            </a:r>
            <a:endParaRPr kumimoji="0" lang="en-US" sz="3200" b="1" i="0" u="none" strike="noStrike" kern="1200" cap="none" spc="0" normalizeH="0" baseline="0" noProof="0">
              <a:ln>
                <a:noFill/>
              </a:ln>
              <a:solidFill>
                <a:prstClr val="black"/>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3200" b="1" i="0" u="none" strike="noStrike" kern="1200" cap="none" spc="0" normalizeH="0" baseline="0" noProof="0">
              <a:ln>
                <a:noFill/>
              </a:ln>
              <a:solidFill>
                <a:prstClr val="black"/>
              </a:solidFill>
              <a:effectLst/>
              <a:uLnTx/>
              <a:uFillTx/>
              <a:latin typeface="Aptos" panose="020B0004020202020204"/>
              <a:ea typeface="+mn-ea"/>
              <a:cs typeface="+mn-cs"/>
            </a:endParaRPr>
          </a:p>
        </p:txBody>
      </p:sp>
    </p:spTree>
    <p:extLst>
      <p:ext uri="{BB962C8B-B14F-4D97-AF65-F5344CB8AC3E}">
        <p14:creationId xmlns:p14="http://schemas.microsoft.com/office/powerpoint/2010/main" val="369053591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5E34B-16A5-4988-FD42-CAAA2CE7B9BE}"/>
            </a:ext>
          </a:extLst>
        </p:cNvPr>
        <p:cNvGrpSpPr/>
        <p:nvPr/>
      </p:nvGrpSpPr>
      <p:grpSpPr>
        <a:xfrm>
          <a:off x="0" y="0"/>
          <a:ext cx="0" cy="0"/>
          <a:chOff x="0" y="0"/>
          <a:chExt cx="0" cy="0"/>
        </a:xfrm>
      </p:grpSpPr>
      <p:pic>
        <p:nvPicPr>
          <p:cNvPr id="6" name="Picture 5" descr="A screenshot of a video game&#10;&#10;AI-generated content may be incorrect.">
            <a:extLst>
              <a:ext uri="{FF2B5EF4-FFF2-40B4-BE49-F238E27FC236}">
                <a16:creationId xmlns:a16="http://schemas.microsoft.com/office/drawing/2014/main" id="{45F43F42-7ECC-19BB-3AD7-954D0DC3694C}"/>
              </a:ext>
            </a:extLst>
          </p:cNvPr>
          <p:cNvPicPr>
            <a:picLocks noChangeAspect="1"/>
          </p:cNvPicPr>
          <p:nvPr/>
        </p:nvPicPr>
        <p:blipFill>
          <a:blip r:embed="rId3"/>
          <a:srcRect l="47575" t="27299" r="-10" b="49713"/>
          <a:stretch>
            <a:fillRect/>
          </a:stretch>
        </p:blipFill>
        <p:spPr>
          <a:xfrm>
            <a:off x="364812" y="1426964"/>
            <a:ext cx="11907535" cy="846864"/>
          </a:xfrm>
          <a:prstGeom prst="rect">
            <a:avLst/>
          </a:prstGeom>
        </p:spPr>
      </p:pic>
      <p:sp>
        <p:nvSpPr>
          <p:cNvPr id="34" name="TextBox 33">
            <a:extLst>
              <a:ext uri="{FF2B5EF4-FFF2-40B4-BE49-F238E27FC236}">
                <a16:creationId xmlns:a16="http://schemas.microsoft.com/office/drawing/2014/main" id="{EC461FD8-0630-D8D0-6701-23465CB45268}"/>
              </a:ext>
            </a:extLst>
          </p:cNvPr>
          <p:cNvSpPr txBox="1"/>
          <p:nvPr/>
        </p:nvSpPr>
        <p:spPr>
          <a:xfrm>
            <a:off x="-79708"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February</a:t>
            </a:r>
          </a:p>
        </p:txBody>
      </p:sp>
      <p:sp>
        <p:nvSpPr>
          <p:cNvPr id="36" name="TextBox 35">
            <a:extLst>
              <a:ext uri="{FF2B5EF4-FFF2-40B4-BE49-F238E27FC236}">
                <a16:creationId xmlns:a16="http://schemas.microsoft.com/office/drawing/2014/main" id="{C1EB8CD3-9656-68B4-A88C-7D814B6269C7}"/>
              </a:ext>
            </a:extLst>
          </p:cNvPr>
          <p:cNvSpPr txBox="1"/>
          <p:nvPr/>
        </p:nvSpPr>
        <p:spPr>
          <a:xfrm>
            <a:off x="2184503"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March</a:t>
            </a:r>
          </a:p>
        </p:txBody>
      </p:sp>
      <p:sp>
        <p:nvSpPr>
          <p:cNvPr id="38" name="TextBox 37">
            <a:extLst>
              <a:ext uri="{FF2B5EF4-FFF2-40B4-BE49-F238E27FC236}">
                <a16:creationId xmlns:a16="http://schemas.microsoft.com/office/drawing/2014/main" id="{8E6AD004-2C9D-DD58-68AA-B0848F7007DF}"/>
              </a:ext>
            </a:extLst>
          </p:cNvPr>
          <p:cNvSpPr txBox="1"/>
          <p:nvPr/>
        </p:nvSpPr>
        <p:spPr>
          <a:xfrm>
            <a:off x="4268796"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April</a:t>
            </a:r>
          </a:p>
        </p:txBody>
      </p:sp>
      <p:sp>
        <p:nvSpPr>
          <p:cNvPr id="40" name="TextBox 39">
            <a:extLst>
              <a:ext uri="{FF2B5EF4-FFF2-40B4-BE49-F238E27FC236}">
                <a16:creationId xmlns:a16="http://schemas.microsoft.com/office/drawing/2014/main" id="{48360F5D-9222-F45C-C3DD-FAC76EBB2F7A}"/>
              </a:ext>
            </a:extLst>
          </p:cNvPr>
          <p:cNvSpPr txBox="1"/>
          <p:nvPr/>
        </p:nvSpPr>
        <p:spPr>
          <a:xfrm>
            <a:off x="6575341"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May</a:t>
            </a:r>
          </a:p>
        </p:txBody>
      </p:sp>
      <p:sp>
        <p:nvSpPr>
          <p:cNvPr id="42" name="TextBox 41">
            <a:extLst>
              <a:ext uri="{FF2B5EF4-FFF2-40B4-BE49-F238E27FC236}">
                <a16:creationId xmlns:a16="http://schemas.microsoft.com/office/drawing/2014/main" id="{6BE27969-8D1A-9846-0CE3-1630D5766493}"/>
              </a:ext>
            </a:extLst>
          </p:cNvPr>
          <p:cNvSpPr txBox="1"/>
          <p:nvPr/>
        </p:nvSpPr>
        <p:spPr>
          <a:xfrm>
            <a:off x="8457929"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June</a:t>
            </a:r>
          </a:p>
        </p:txBody>
      </p:sp>
      <p:sp>
        <p:nvSpPr>
          <p:cNvPr id="44" name="TextBox 43">
            <a:extLst>
              <a:ext uri="{FF2B5EF4-FFF2-40B4-BE49-F238E27FC236}">
                <a16:creationId xmlns:a16="http://schemas.microsoft.com/office/drawing/2014/main" id="{9CB213F6-AF0E-526B-BD6C-A7F538A779D5}"/>
              </a:ext>
            </a:extLst>
          </p:cNvPr>
          <p:cNvSpPr txBox="1"/>
          <p:nvPr/>
        </p:nvSpPr>
        <p:spPr>
          <a:xfrm>
            <a:off x="10340518" y="1243582"/>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July</a:t>
            </a:r>
          </a:p>
        </p:txBody>
      </p:sp>
      <p:cxnSp>
        <p:nvCxnSpPr>
          <p:cNvPr id="45" name="Straight Arrow Connector 44">
            <a:extLst>
              <a:ext uri="{FF2B5EF4-FFF2-40B4-BE49-F238E27FC236}">
                <a16:creationId xmlns:a16="http://schemas.microsoft.com/office/drawing/2014/main" id="{EE1FD8FF-29A6-C918-B07E-884BD25494E9}"/>
              </a:ext>
            </a:extLst>
          </p:cNvPr>
          <p:cNvCxnSpPr/>
          <p:nvPr/>
        </p:nvCxnSpPr>
        <p:spPr>
          <a:xfrm flipH="1">
            <a:off x="7229749" y="1019030"/>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48" name="TextBox 47">
            <a:extLst>
              <a:ext uri="{FF2B5EF4-FFF2-40B4-BE49-F238E27FC236}">
                <a16:creationId xmlns:a16="http://schemas.microsoft.com/office/drawing/2014/main" id="{01AEB91B-5921-5E87-0F40-D36A84FD1A74}"/>
              </a:ext>
            </a:extLst>
          </p:cNvPr>
          <p:cNvSpPr txBox="1"/>
          <p:nvPr/>
        </p:nvSpPr>
        <p:spPr>
          <a:xfrm>
            <a:off x="6294021" y="575656"/>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Citizenship</a:t>
            </a:r>
          </a:p>
        </p:txBody>
      </p:sp>
      <p:sp>
        <p:nvSpPr>
          <p:cNvPr id="49" name="TextBox 48">
            <a:extLst>
              <a:ext uri="{FF2B5EF4-FFF2-40B4-BE49-F238E27FC236}">
                <a16:creationId xmlns:a16="http://schemas.microsoft.com/office/drawing/2014/main" id="{642DD573-186B-EC05-D0AD-4F37441C7831}"/>
              </a:ext>
            </a:extLst>
          </p:cNvPr>
          <p:cNvSpPr txBox="1"/>
          <p:nvPr/>
        </p:nvSpPr>
        <p:spPr>
          <a:xfrm>
            <a:off x="8041952" y="2821387"/>
            <a:ext cx="328793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Supported Study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0B0004020202020204"/>
                <a:ea typeface="+mn-ea"/>
                <a:cs typeface="+mn-cs"/>
              </a:rPr>
              <a:t>Attendance Optional</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0B0004020202020204"/>
                <a:ea typeface="+mn-ea"/>
                <a:cs typeface="+mn-cs"/>
              </a:rPr>
              <a:t>From 01/06</a:t>
            </a:r>
          </a:p>
        </p:txBody>
      </p:sp>
      <p:sp>
        <p:nvSpPr>
          <p:cNvPr id="50" name="Right Brace 49">
            <a:extLst>
              <a:ext uri="{FF2B5EF4-FFF2-40B4-BE49-F238E27FC236}">
                <a16:creationId xmlns:a16="http://schemas.microsoft.com/office/drawing/2014/main" id="{A549D841-A3E1-0FA2-7836-5E2C1604049C}"/>
              </a:ext>
            </a:extLst>
          </p:cNvPr>
          <p:cNvSpPr/>
          <p:nvPr/>
        </p:nvSpPr>
        <p:spPr>
          <a:xfrm rot="5400000">
            <a:off x="9465420" y="1455487"/>
            <a:ext cx="420797" cy="1770758"/>
          </a:xfrm>
          <a:prstGeom prst="rightBrace">
            <a:avLst>
              <a:gd name="adj1" fmla="val 53966"/>
              <a:gd name="adj2" fmla="val 50000"/>
            </a:avLst>
          </a:prstGeom>
          <a:ln w="57150"/>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0B0004020202020204"/>
              <a:ea typeface="+mn-ea"/>
              <a:cs typeface="+mn-cs"/>
            </a:endParaRPr>
          </a:p>
        </p:txBody>
      </p:sp>
      <p:sp>
        <p:nvSpPr>
          <p:cNvPr id="52" name="Right Brace 51">
            <a:extLst>
              <a:ext uri="{FF2B5EF4-FFF2-40B4-BE49-F238E27FC236}">
                <a16:creationId xmlns:a16="http://schemas.microsoft.com/office/drawing/2014/main" id="{B8784837-0579-02E3-EE3C-0E649A45A6EC}"/>
              </a:ext>
            </a:extLst>
          </p:cNvPr>
          <p:cNvSpPr/>
          <p:nvPr/>
        </p:nvSpPr>
        <p:spPr>
          <a:xfrm rot="5400000">
            <a:off x="7398920" y="1643991"/>
            <a:ext cx="428623" cy="1381672"/>
          </a:xfrm>
          <a:prstGeom prst="rightBrace">
            <a:avLst>
              <a:gd name="adj1" fmla="val 57400"/>
              <a:gd name="adj2" fmla="val 50000"/>
            </a:avLst>
          </a:prstGeom>
          <a:ln w="57150"/>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0B0004020202020204"/>
              <a:ea typeface="+mn-ea"/>
              <a:cs typeface="+mn-cs"/>
            </a:endParaRPr>
          </a:p>
        </p:txBody>
      </p:sp>
      <p:sp>
        <p:nvSpPr>
          <p:cNvPr id="53" name="TextBox 52">
            <a:extLst>
              <a:ext uri="{FF2B5EF4-FFF2-40B4-BE49-F238E27FC236}">
                <a16:creationId xmlns:a16="http://schemas.microsoft.com/office/drawing/2014/main" id="{BCBE633C-E237-9FFF-2F7F-1466E4C903A6}"/>
              </a:ext>
            </a:extLst>
          </p:cNvPr>
          <p:cNvSpPr txBox="1"/>
          <p:nvPr/>
        </p:nvSpPr>
        <p:spPr>
          <a:xfrm>
            <a:off x="5969266" y="2823513"/>
            <a:ext cx="3287930"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Supported Study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0B0004020202020204"/>
                <a:ea typeface="+mn-ea"/>
                <a:cs typeface="+mn-cs"/>
              </a:rPr>
              <a:t>All attend</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0B0004020202020204"/>
                <a:ea typeface="+mn-ea"/>
                <a:cs typeface="+mn-cs"/>
              </a:rPr>
              <a:t>To 22/05</a:t>
            </a:r>
          </a:p>
        </p:txBody>
      </p:sp>
      <p:cxnSp>
        <p:nvCxnSpPr>
          <p:cNvPr id="54" name="Straight Arrow Connector 53">
            <a:extLst>
              <a:ext uri="{FF2B5EF4-FFF2-40B4-BE49-F238E27FC236}">
                <a16:creationId xmlns:a16="http://schemas.microsoft.com/office/drawing/2014/main" id="{15C71606-C128-22ED-EA16-6DF320FB1B0B}"/>
              </a:ext>
            </a:extLst>
          </p:cNvPr>
          <p:cNvCxnSpPr>
            <a:cxnSpLocks/>
          </p:cNvCxnSpPr>
          <p:nvPr/>
        </p:nvCxnSpPr>
        <p:spPr>
          <a:xfrm flipH="1">
            <a:off x="10622805" y="947142"/>
            <a:ext cx="8817" cy="705555"/>
          </a:xfrm>
          <a:prstGeom prst="straightConnector1">
            <a:avLst/>
          </a:prstGeom>
          <a:ln w="57150">
            <a:solidFill>
              <a:srgbClr val="FF0000"/>
            </a:solidFill>
            <a:tailEnd type="triangle"/>
          </a:ln>
        </p:spPr>
        <p:style>
          <a:lnRef idx="2">
            <a:schemeClr val="accent1"/>
          </a:lnRef>
          <a:fillRef idx="0">
            <a:schemeClr val="accent1"/>
          </a:fillRef>
          <a:effectRef idx="1">
            <a:schemeClr val="accent1"/>
          </a:effectRef>
          <a:fontRef idx="minor">
            <a:schemeClr val="tx1"/>
          </a:fontRef>
        </p:style>
      </p:cxnSp>
      <p:sp>
        <p:nvSpPr>
          <p:cNvPr id="55" name="TextBox 54">
            <a:extLst>
              <a:ext uri="{FF2B5EF4-FFF2-40B4-BE49-F238E27FC236}">
                <a16:creationId xmlns:a16="http://schemas.microsoft.com/office/drawing/2014/main" id="{3AC5A281-6EC9-3303-CAD7-3FBAD8D45E42}"/>
              </a:ext>
            </a:extLst>
          </p:cNvPr>
          <p:cNvSpPr txBox="1"/>
          <p:nvPr/>
        </p:nvSpPr>
        <p:spPr>
          <a:xfrm>
            <a:off x="9685917" y="563685"/>
            <a:ext cx="1880347"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FF0000"/>
                </a:solidFill>
                <a:effectLst/>
                <a:uLnTx/>
                <a:uFillTx/>
                <a:latin typeface="Aptos" panose="020B0004020202020204"/>
                <a:ea typeface="+mn-ea"/>
                <a:cs typeface="+mn-cs"/>
              </a:rPr>
              <a:t>Contingency</a:t>
            </a:r>
            <a:endParaRPr kumimoji="0" lang="en-US" sz="1800" b="0" i="0" u="none" strike="noStrike" kern="1200" cap="none" spc="0" normalizeH="0" baseline="0" noProof="0">
              <a:ln>
                <a:noFill/>
              </a:ln>
              <a:solidFill>
                <a:srgbClr val="000000"/>
              </a:solidFill>
              <a:effectLst/>
              <a:uLnTx/>
              <a:uFillTx/>
              <a:latin typeface="Aptos" panose="020B0004020202020204"/>
              <a:ea typeface="+mn-ea"/>
              <a:cs typeface="+mn-cs"/>
            </a:endParaRPr>
          </a:p>
        </p:txBody>
      </p:sp>
      <p:sp>
        <p:nvSpPr>
          <p:cNvPr id="56" name="Right Brace 55">
            <a:extLst>
              <a:ext uri="{FF2B5EF4-FFF2-40B4-BE49-F238E27FC236}">
                <a16:creationId xmlns:a16="http://schemas.microsoft.com/office/drawing/2014/main" id="{9359AC5F-1102-E52E-0D81-44AB54FEDAD3}"/>
              </a:ext>
            </a:extLst>
          </p:cNvPr>
          <p:cNvSpPr/>
          <p:nvPr/>
        </p:nvSpPr>
        <p:spPr>
          <a:xfrm rot="5400000">
            <a:off x="3332577" y="-752555"/>
            <a:ext cx="530673" cy="6305826"/>
          </a:xfrm>
          <a:prstGeom prst="rightBrace">
            <a:avLst>
              <a:gd name="adj1" fmla="val 63098"/>
              <a:gd name="adj2" fmla="val 50449"/>
            </a:avLst>
          </a:prstGeom>
          <a:ln w="57150"/>
        </p:spPr>
        <p:style>
          <a:lnRef idx="2">
            <a:schemeClr val="accent1"/>
          </a:lnRef>
          <a:fillRef idx="0">
            <a:schemeClr val="accent1"/>
          </a:fillRef>
          <a:effectRef idx="1">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ptos" panose="020B0004020202020204"/>
              <a:ea typeface="+mn-ea"/>
              <a:cs typeface="+mn-cs"/>
            </a:endParaRPr>
          </a:p>
        </p:txBody>
      </p:sp>
      <p:sp>
        <p:nvSpPr>
          <p:cNvPr id="57" name="TextBox 56">
            <a:extLst>
              <a:ext uri="{FF2B5EF4-FFF2-40B4-BE49-F238E27FC236}">
                <a16:creationId xmlns:a16="http://schemas.microsoft.com/office/drawing/2014/main" id="{0942FA61-E1B3-05FD-E4FF-F30B0099181C}"/>
              </a:ext>
            </a:extLst>
          </p:cNvPr>
          <p:cNvSpPr txBox="1"/>
          <p:nvPr/>
        </p:nvSpPr>
        <p:spPr>
          <a:xfrm>
            <a:off x="1953948" y="2999285"/>
            <a:ext cx="328793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Aptos" panose="020B0004020202020204"/>
                <a:ea typeface="+mn-ea"/>
                <a:cs typeface="+mn-cs"/>
              </a:rPr>
              <a:t>Subject Revision/Teaching</a:t>
            </a:r>
            <a:endParaRPr kumimoji="0" lang="en-US" sz="1800" b="0" i="0" u="none" strike="noStrike" kern="1200" cap="none" spc="0" normalizeH="0" baseline="0" noProof="0">
              <a:ln>
                <a:noFill/>
              </a:ln>
              <a:solidFill>
                <a:prstClr val="black"/>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Aptos" panose="020B0004020202020204"/>
                <a:ea typeface="+mn-ea"/>
                <a:cs typeface="+mn-cs"/>
              </a:rPr>
              <a:t>All attend</a:t>
            </a:r>
          </a:p>
        </p:txBody>
      </p:sp>
      <p:cxnSp>
        <p:nvCxnSpPr>
          <p:cNvPr id="58" name="Straight Arrow Connector 57">
            <a:extLst>
              <a:ext uri="{FF2B5EF4-FFF2-40B4-BE49-F238E27FC236}">
                <a16:creationId xmlns:a16="http://schemas.microsoft.com/office/drawing/2014/main" id="{21A11396-9F98-7499-EA49-2F3C46C49690}"/>
              </a:ext>
            </a:extLst>
          </p:cNvPr>
          <p:cNvCxnSpPr>
            <a:cxnSpLocks/>
          </p:cNvCxnSpPr>
          <p:nvPr/>
        </p:nvCxnSpPr>
        <p:spPr>
          <a:xfrm flipH="1" flipV="1">
            <a:off x="6831111" y="2176644"/>
            <a:ext cx="10999" cy="1455491"/>
          </a:xfrm>
          <a:prstGeom prst="straightConnector1">
            <a:avLst/>
          </a:prstGeom>
          <a:ln w="57150">
            <a:solidFill>
              <a:srgbClr val="0070C0"/>
            </a:solidFill>
            <a:tailEnd type="triangle"/>
          </a:ln>
        </p:spPr>
        <p:style>
          <a:lnRef idx="2">
            <a:schemeClr val="accent1"/>
          </a:lnRef>
          <a:fillRef idx="0">
            <a:schemeClr val="accent1"/>
          </a:fillRef>
          <a:effectRef idx="1">
            <a:schemeClr val="accent1"/>
          </a:effectRef>
          <a:fontRef idx="minor">
            <a:schemeClr val="tx1"/>
          </a:fontRef>
        </p:style>
      </p:cxnSp>
      <p:sp>
        <p:nvSpPr>
          <p:cNvPr id="59" name="TextBox 58">
            <a:extLst>
              <a:ext uri="{FF2B5EF4-FFF2-40B4-BE49-F238E27FC236}">
                <a16:creationId xmlns:a16="http://schemas.microsoft.com/office/drawing/2014/main" id="{3FE39981-6F6C-628D-4218-AB68C3D759C7}"/>
              </a:ext>
            </a:extLst>
          </p:cNvPr>
          <p:cNvSpPr txBox="1"/>
          <p:nvPr/>
        </p:nvSpPr>
        <p:spPr>
          <a:xfrm>
            <a:off x="5899161" y="3633764"/>
            <a:ext cx="1880347"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Looking </a:t>
            </a:r>
            <a:endParaRPr kumimoji="0" lang="en-US" sz="1800" b="0" i="0" u="none" strike="noStrike" kern="1200" cap="none" spc="0" normalizeH="0" baseline="0" noProof="0">
              <a:ln>
                <a:noFill/>
              </a:ln>
              <a:solidFill>
                <a:srgbClr val="0070C0"/>
              </a:solidFill>
              <a:effectLst/>
              <a:uLnTx/>
              <a:uFillTx/>
              <a:latin typeface="Aptos" panose="020B000402020202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Ahead Day</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srgbClr val="0070C0"/>
                </a:solidFill>
                <a:effectLst/>
                <a:uLnTx/>
                <a:uFillTx/>
                <a:latin typeface="Aptos" panose="020B0004020202020204"/>
                <a:ea typeface="+mn-ea"/>
                <a:cs typeface="+mn-cs"/>
              </a:rPr>
              <a:t>01/05</a:t>
            </a:r>
          </a:p>
        </p:txBody>
      </p:sp>
      <p:sp>
        <p:nvSpPr>
          <p:cNvPr id="60" name="TextBox 59">
            <a:extLst>
              <a:ext uri="{FF2B5EF4-FFF2-40B4-BE49-F238E27FC236}">
                <a16:creationId xmlns:a16="http://schemas.microsoft.com/office/drawing/2014/main" id="{46179C28-0E2D-D091-8A80-6786A03A315D}"/>
              </a:ext>
            </a:extLst>
          </p:cNvPr>
          <p:cNvSpPr txBox="1"/>
          <p:nvPr/>
        </p:nvSpPr>
        <p:spPr>
          <a:xfrm>
            <a:off x="0" y="4680037"/>
            <a:ext cx="12190161" cy="14965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50000"/>
              </a:lnSpc>
              <a:spcBef>
                <a:spcPts val="0"/>
              </a:spcBef>
              <a:spcAft>
                <a:spcPts val="0"/>
              </a:spcAft>
              <a:buClrTx/>
              <a:buSzTx/>
              <a:buFont typeface="Arial"/>
              <a:buChar char="•"/>
              <a:tabLst/>
              <a:defRPr/>
            </a:pPr>
            <a:r>
              <a:rPr kumimoji="0" lang="en-GB" sz="2100" b="0" i="0" u="none" strike="noStrike" kern="1200" cap="none" spc="0" normalizeH="0" baseline="0" noProof="0">
                <a:ln>
                  <a:noFill/>
                </a:ln>
                <a:solidFill>
                  <a:prstClr val="black"/>
                </a:solidFill>
                <a:effectLst/>
                <a:uLnTx/>
                <a:uFillTx/>
                <a:latin typeface="Calibri"/>
                <a:ea typeface="Calibri"/>
                <a:cs typeface="Times New Roman"/>
              </a:rPr>
              <a:t>At TK, in common with 94% of schools in 2025, students remain in school up to the May half-term.</a:t>
            </a:r>
            <a:endParaRPr kumimoji="0" lang="en-US" sz="2100" b="0" i="0" u="none" strike="noStrike" kern="1200" cap="none" spc="0" normalizeH="0" baseline="0" noProof="0">
              <a:ln>
                <a:noFill/>
              </a:ln>
              <a:solidFill>
                <a:prstClr val="black"/>
              </a:solidFill>
              <a:effectLst/>
              <a:uLnTx/>
              <a:uFillTx/>
              <a:latin typeface="Aptos" panose="020B0004020202020204"/>
              <a:ea typeface="+mn-ea"/>
              <a:cs typeface="+mn-cs"/>
            </a:endParaRPr>
          </a:p>
          <a:p>
            <a:pPr marL="342900" marR="0" lvl="0" indent="-342900" algn="l" defTabSz="914400" rtl="0" eaLnBrk="1" fontAlgn="auto" latinLnBrk="0" hangingPunct="1">
              <a:lnSpc>
                <a:spcPct val="150000"/>
              </a:lnSpc>
              <a:spcBef>
                <a:spcPts val="0"/>
              </a:spcBef>
              <a:spcAft>
                <a:spcPts val="0"/>
              </a:spcAft>
              <a:buClrTx/>
              <a:buSzTx/>
              <a:buFont typeface="Arial"/>
              <a:buChar char="•"/>
              <a:tabLst/>
              <a:defRPr/>
            </a:pPr>
            <a:r>
              <a:rPr kumimoji="0" lang="en-GB" sz="2100" b="0" i="0" u="none" strike="noStrike" kern="1200" cap="none" spc="0" normalizeH="0" baseline="0" noProof="0">
                <a:ln>
                  <a:noFill/>
                </a:ln>
                <a:solidFill>
                  <a:prstClr val="black"/>
                </a:solidFill>
                <a:effectLst/>
                <a:uLnTx/>
                <a:uFillTx/>
                <a:latin typeface="Calibri"/>
                <a:ea typeface="Calibri"/>
                <a:cs typeface="Times New Roman"/>
              </a:rPr>
              <a:t>After this point, continue with supported study in school </a:t>
            </a:r>
            <a:r>
              <a:rPr kumimoji="0" lang="en-GB" sz="2100" b="1" i="0" u="none" strike="noStrike" kern="1200" cap="none" spc="0" normalizeH="0" baseline="0" noProof="0">
                <a:ln>
                  <a:noFill/>
                </a:ln>
                <a:solidFill>
                  <a:prstClr val="black"/>
                </a:solidFill>
                <a:effectLst/>
                <a:uLnTx/>
                <a:uFillTx/>
                <a:latin typeface="Calibri"/>
                <a:ea typeface="Calibri"/>
                <a:cs typeface="Times New Roman"/>
              </a:rPr>
              <a:t>or </a:t>
            </a:r>
            <a:r>
              <a:rPr kumimoji="0" lang="en-GB" sz="2100" b="0" i="0" u="none" strike="noStrike" kern="1200" cap="none" spc="0" normalizeH="0" baseline="0" noProof="0">
                <a:ln>
                  <a:noFill/>
                </a:ln>
                <a:solidFill>
                  <a:prstClr val="black"/>
                </a:solidFill>
                <a:effectLst/>
                <a:uLnTx/>
                <a:uFillTx/>
                <a:latin typeface="Calibri"/>
                <a:ea typeface="Calibri"/>
                <a:cs typeface="Times New Roman"/>
              </a:rPr>
              <a:t>opt to study at home from Monday 1st June.</a:t>
            </a:r>
          </a:p>
          <a:p>
            <a:pPr marL="342900" marR="0" lvl="0" indent="-342900" algn="l" defTabSz="914400" rtl="0" eaLnBrk="1" fontAlgn="auto" latinLnBrk="0" hangingPunct="1">
              <a:lnSpc>
                <a:spcPct val="150000"/>
              </a:lnSpc>
              <a:spcBef>
                <a:spcPts val="0"/>
              </a:spcBef>
              <a:spcAft>
                <a:spcPts val="0"/>
              </a:spcAft>
              <a:buClrTx/>
              <a:buSzTx/>
              <a:buFont typeface="Arial"/>
              <a:buChar char="•"/>
              <a:tabLst/>
              <a:defRPr/>
            </a:pPr>
            <a:r>
              <a:rPr kumimoji="0" lang="en-GB" sz="2100" b="0" i="0" u="none" strike="noStrike" kern="1200" cap="none" spc="0" normalizeH="0" baseline="0" noProof="0">
                <a:ln>
                  <a:noFill/>
                </a:ln>
                <a:solidFill>
                  <a:prstClr val="black"/>
                </a:solidFill>
                <a:effectLst/>
                <a:uLnTx/>
                <a:uFillTx/>
                <a:latin typeface="Calibri"/>
                <a:ea typeface="Calibri"/>
                <a:cs typeface="Times New Roman"/>
              </a:rPr>
              <a:t>Parental application for dispensation to study at home from 7th May, </a:t>
            </a:r>
          </a:p>
        </p:txBody>
      </p:sp>
    </p:spTree>
    <p:extLst>
      <p:ext uri="{BB962C8B-B14F-4D97-AF65-F5344CB8AC3E}">
        <p14:creationId xmlns:p14="http://schemas.microsoft.com/office/powerpoint/2010/main" val="173302572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8">
            <a:extLst>
              <a:ext uri="{FF2B5EF4-FFF2-40B4-BE49-F238E27FC236}">
                <a16:creationId xmlns:a16="http://schemas.microsoft.com/office/drawing/2014/main" id="{201CC55D-ED54-4C5C-95E6-10947BD110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p:cNvSpPr txBox="1">
            <a:spLocks/>
          </p:cNvSpPr>
          <p:nvPr/>
        </p:nvSpPr>
        <p:spPr>
          <a:xfrm>
            <a:off x="589560" y="856180"/>
            <a:ext cx="4560584" cy="112806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fontAlgn="auto">
              <a:spcAft>
                <a:spcPts val="600"/>
              </a:spcAft>
              <a:buClrTx/>
              <a:buSzTx/>
              <a:tabLst/>
              <a:defRPr/>
            </a:pPr>
            <a:r>
              <a:rPr kumimoji="0" lang="en-US" sz="5400" b="1" i="0" u="none" strike="noStrike" cap="none" spc="0" normalizeH="0" baseline="0" noProof="0">
                <a:ln>
                  <a:noFill/>
                </a:ln>
                <a:effectLst/>
                <a:uLnTx/>
                <a:uFillTx/>
                <a:latin typeface="Calibri"/>
                <a:cs typeface="Calibri"/>
              </a:rPr>
              <a:t>Timescales</a:t>
            </a:r>
          </a:p>
        </p:txBody>
      </p:sp>
      <p:grpSp>
        <p:nvGrpSpPr>
          <p:cNvPr id="16" name="Group 10">
            <a:extLst>
              <a:ext uri="{FF2B5EF4-FFF2-40B4-BE49-F238E27FC236}">
                <a16:creationId xmlns:a16="http://schemas.microsoft.com/office/drawing/2014/main" id="{1DE889C7-FAD6-4397-98E2-05D50348445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083484"/>
            <a:ext cx="355196" cy="673460"/>
            <a:chOff x="0" y="823811"/>
            <a:chExt cx="355196" cy="673460"/>
          </a:xfrm>
        </p:grpSpPr>
        <p:sp>
          <p:nvSpPr>
            <p:cNvPr id="12" name="Rectangle 11">
              <a:extLst>
                <a:ext uri="{FF2B5EF4-FFF2-40B4-BE49-F238E27FC236}">
                  <a16:creationId xmlns:a16="http://schemas.microsoft.com/office/drawing/2014/main" id="{F399A70F-F8CD-4992-9EF5-6CF15472E73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823811"/>
              <a:ext cx="87363"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48F4FEDC-6D80-458C-A665-075D9B9500F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9341" y="823811"/>
              <a:ext cx="195855" cy="67346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id="{3873B707-463F-40B0-8227-E8CC6C67EB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65085" y="2090569"/>
            <a:ext cx="429768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Content Placeholder 2"/>
          <p:cNvSpPr txBox="1">
            <a:spLocks/>
          </p:cNvSpPr>
          <p:nvPr/>
        </p:nvSpPr>
        <p:spPr>
          <a:xfrm>
            <a:off x="360682" y="1159497"/>
            <a:ext cx="5048254" cy="5510026"/>
          </a:xfrm>
          <a:prstGeom prst="rect">
            <a:avLst/>
          </a:prstGeom>
        </p:spPr>
        <p:txBody>
          <a:bodyPr vert="horz" lIns="91440" tIns="45720" rIns="91440" bIns="45720"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fontAlgn="auto">
              <a:spcBef>
                <a:spcPts val="1000"/>
              </a:spcBef>
              <a:spcAft>
                <a:spcPts val="0"/>
              </a:spcAft>
              <a:buClrTx/>
              <a:buSzTx/>
              <a:tabLst/>
              <a:defRPr/>
            </a:pPr>
            <a:r>
              <a:rPr kumimoji="0" lang="en-US" sz="3200" b="1" i="0" u="none" strike="noStrike" cap="none" spc="0" normalizeH="0" baseline="0" noProof="0">
                <a:ln>
                  <a:noFill/>
                </a:ln>
                <a:effectLst/>
                <a:uLnTx/>
                <a:uFillTx/>
              </a:rPr>
              <a:t>First exam is on 7</a:t>
            </a:r>
            <a:r>
              <a:rPr lang="en-US" sz="3200" b="1" baseline="30000"/>
              <a:t>th</a:t>
            </a:r>
            <a:r>
              <a:rPr kumimoji="0" lang="en-US" sz="3200" b="1" i="0" u="none" strike="noStrike" cap="none" spc="0" normalizeH="0" baseline="0" noProof="0">
                <a:ln>
                  <a:noFill/>
                </a:ln>
                <a:effectLst/>
                <a:uLnTx/>
                <a:uFillTx/>
              </a:rPr>
              <a:t> May</a:t>
            </a:r>
            <a:endParaRPr lang="en-US" sz="3200" b="1" i="0" u="none" strike="noStrike" cap="none" spc="0" normalizeH="0" baseline="0" noProof="0">
              <a:ln>
                <a:noFill/>
              </a:ln>
              <a:effectLst/>
              <a:uLnTx/>
              <a:uFillTx/>
              <a:cs typeface="Calibri"/>
            </a:endParaRPr>
          </a:p>
          <a:p>
            <a:pPr marL="228600" marR="0" lvl="0" fontAlgn="auto">
              <a:spcBef>
                <a:spcPts val="1000"/>
              </a:spcBef>
              <a:spcAft>
                <a:spcPts val="0"/>
              </a:spcAft>
              <a:buClrTx/>
              <a:buSzTx/>
              <a:tabLst/>
              <a:defRPr/>
            </a:pPr>
            <a:r>
              <a:rPr lang="en-US" sz="3200" b="1"/>
              <a:t>Last exam is on 16</a:t>
            </a:r>
            <a:r>
              <a:rPr lang="en-US" sz="3200" b="1" baseline="30000"/>
              <a:t>th</a:t>
            </a:r>
            <a:r>
              <a:rPr lang="en-US" sz="3200" b="1"/>
              <a:t> June (24</a:t>
            </a:r>
            <a:r>
              <a:rPr lang="en-US" sz="3200" b="1" baseline="30000"/>
              <a:t>th</a:t>
            </a:r>
            <a:r>
              <a:rPr lang="en-US" sz="3200" b="1"/>
              <a:t> for contingency)</a:t>
            </a:r>
            <a:endParaRPr lang="en-US" sz="3200" b="1" i="0" u="none" strike="noStrike" cap="none" spc="0" normalizeH="0" baseline="0" noProof="0">
              <a:ln>
                <a:noFill/>
              </a:ln>
              <a:effectLst/>
              <a:uLnTx/>
              <a:uFillTx/>
              <a:cs typeface="Calibri"/>
            </a:endParaRPr>
          </a:p>
          <a:p>
            <a:pPr>
              <a:defRPr/>
            </a:pPr>
            <a:r>
              <a:rPr lang="en-US" sz="3200" b="1"/>
              <a:t>21</a:t>
            </a:r>
            <a:r>
              <a:rPr kumimoji="0" lang="en-US" sz="3200" b="1" i="0" u="none" strike="noStrike" cap="none" spc="0" normalizeH="0" baseline="0" noProof="0">
                <a:ln>
                  <a:noFill/>
                </a:ln>
                <a:effectLst/>
                <a:uLnTx/>
                <a:uFillTx/>
              </a:rPr>
              <a:t> out of 53 exams before May half term – implications for revision</a:t>
            </a:r>
            <a:r>
              <a:rPr lang="en-US" sz="3200" b="1"/>
              <a:t>?</a:t>
            </a:r>
            <a:endParaRPr lang="en-US" sz="3200" b="1" i="0" u="none" strike="noStrike" cap="none" spc="0" normalizeH="0" baseline="0" noProof="0">
              <a:ln>
                <a:noFill/>
              </a:ln>
              <a:effectLst/>
              <a:uLnTx/>
              <a:uFillTx/>
              <a:cs typeface="Calibri"/>
            </a:endParaRPr>
          </a:p>
        </p:txBody>
      </p:sp>
      <p:sp>
        <p:nvSpPr>
          <p:cNvPr id="17" name="Rectangle 16">
            <a:extLst>
              <a:ext uri="{FF2B5EF4-FFF2-40B4-BE49-F238E27FC236}">
                <a16:creationId xmlns:a16="http://schemas.microsoft.com/office/drawing/2014/main" id="{C13237C8-E62C-4F0D-A318-BD6FB6C2D1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697670" y="0"/>
            <a:ext cx="1494330"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19C9EAEA-39D0-4B0E-A0EB-51E7B26740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85810" y="513853"/>
            <a:ext cx="6009366" cy="5834577"/>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rotWithShape="1">
          <a:blip r:embed="rId3">
            <a:extLst>
              <a:ext uri="{28A0092B-C50C-407E-A947-70E740481C1C}">
                <a14:useLocalDpi xmlns:a14="http://schemas.microsoft.com/office/drawing/2010/main" val="0"/>
              </a:ext>
            </a:extLst>
          </a:blip>
          <a:srcRect r="2" b="3063"/>
          <a:stretch/>
        </p:blipFill>
        <p:spPr>
          <a:xfrm>
            <a:off x="5862770" y="856861"/>
            <a:ext cx="5583559" cy="5331183"/>
          </a:xfrm>
          <a:prstGeom prst="rect">
            <a:avLst/>
          </a:prstGeom>
        </p:spPr>
      </p:pic>
    </p:spTree>
    <p:extLst>
      <p:ext uri="{BB962C8B-B14F-4D97-AF65-F5344CB8AC3E}">
        <p14:creationId xmlns:p14="http://schemas.microsoft.com/office/powerpoint/2010/main" val="15265019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9CCCEBB-2689-4AE0-83AC-FC96E190084A}"/>
              </a:ext>
            </a:extLst>
          </p:cNvPr>
          <p:cNvSpPr>
            <a:spLocks noGrp="1"/>
          </p:cNvSpPr>
          <p:nvPr>
            <p:ph type="title"/>
          </p:nvPr>
        </p:nvSpPr>
        <p:spPr/>
        <p:txBody>
          <a:bodyPr/>
          <a:lstStyle/>
          <a:p>
            <a:pPr algn="ctr"/>
            <a:r>
              <a:rPr lang="en-US" b="1">
                <a:latin typeface="+mn-lt"/>
              </a:rPr>
              <a:t>Term time revision</a:t>
            </a:r>
            <a:endParaRPr lang="en-GB" b="1">
              <a:latin typeface="+mn-lt"/>
            </a:endParaRPr>
          </a:p>
        </p:txBody>
      </p:sp>
      <p:graphicFrame>
        <p:nvGraphicFramePr>
          <p:cNvPr id="7" name="Content Placeholder 6">
            <a:extLst>
              <a:ext uri="{FF2B5EF4-FFF2-40B4-BE49-F238E27FC236}">
                <a16:creationId xmlns:a16="http://schemas.microsoft.com/office/drawing/2014/main" id="{6FA6C489-5526-4067-8728-C4245D8EB610}"/>
              </a:ext>
            </a:extLst>
          </p:cNvPr>
          <p:cNvGraphicFramePr>
            <a:graphicFrameLocks noGrp="1"/>
          </p:cNvGraphicFramePr>
          <p:nvPr>
            <p:ph idx="1"/>
            <p:extLst>
              <p:ext uri="{D42A27DB-BD31-4B8C-83A1-F6EECF244321}">
                <p14:modId xmlns:p14="http://schemas.microsoft.com/office/powerpoint/2010/main" val="2867222044"/>
              </p:ext>
            </p:extLst>
          </p:nvPr>
        </p:nvGraphicFramePr>
        <p:xfrm>
          <a:off x="1357459" y="1951348"/>
          <a:ext cx="9577633" cy="4449458"/>
        </p:xfrm>
        <a:graphic>
          <a:graphicData uri="http://schemas.openxmlformats.org/drawingml/2006/table">
            <a:tbl>
              <a:tblPr firstRow="1" firstCol="1" bandRow="1"/>
              <a:tblGrid>
                <a:gridCol w="1423726">
                  <a:extLst>
                    <a:ext uri="{9D8B030D-6E8A-4147-A177-3AD203B41FA5}">
                      <a16:colId xmlns:a16="http://schemas.microsoft.com/office/drawing/2014/main" val="1915950309"/>
                    </a:ext>
                  </a:extLst>
                </a:gridCol>
                <a:gridCol w="1168115">
                  <a:extLst>
                    <a:ext uri="{9D8B030D-6E8A-4147-A177-3AD203B41FA5}">
                      <a16:colId xmlns:a16="http://schemas.microsoft.com/office/drawing/2014/main" val="2297495637"/>
                    </a:ext>
                  </a:extLst>
                </a:gridCol>
                <a:gridCol w="1660099">
                  <a:extLst>
                    <a:ext uri="{9D8B030D-6E8A-4147-A177-3AD203B41FA5}">
                      <a16:colId xmlns:a16="http://schemas.microsoft.com/office/drawing/2014/main" val="2694785335"/>
                    </a:ext>
                  </a:extLst>
                </a:gridCol>
                <a:gridCol w="2857533">
                  <a:extLst>
                    <a:ext uri="{9D8B030D-6E8A-4147-A177-3AD203B41FA5}">
                      <a16:colId xmlns:a16="http://schemas.microsoft.com/office/drawing/2014/main" val="1008390852"/>
                    </a:ext>
                  </a:extLst>
                </a:gridCol>
                <a:gridCol w="2468160">
                  <a:extLst>
                    <a:ext uri="{9D8B030D-6E8A-4147-A177-3AD203B41FA5}">
                      <a16:colId xmlns:a16="http://schemas.microsoft.com/office/drawing/2014/main" val="2253320547"/>
                    </a:ext>
                  </a:extLst>
                </a:gridCol>
              </a:tblGrid>
              <a:tr h="342266">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Day</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Date</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gridSpan="3">
                  <a:txBody>
                    <a:bodyPr/>
                    <a:lstStyle/>
                    <a:p>
                      <a:pPr algn="ctr">
                        <a:lnSpc>
                          <a:spcPct val="107000"/>
                        </a:lnSpc>
                        <a:spcAft>
                          <a:spcPts val="0"/>
                        </a:spcAft>
                      </a:pPr>
                      <a:r>
                        <a:rPr lang="en-GB" sz="1600" b="1">
                          <a:effectLst/>
                          <a:latin typeface="Calibri" panose="020F0502020204030204" pitchFamily="34" charset="0"/>
                          <a:ea typeface="Calibri" panose="020F0502020204030204" pitchFamily="34" charset="0"/>
                          <a:cs typeface="Times New Roman" panose="02020603050405020304" pitchFamily="18" charset="0"/>
                        </a:rPr>
                        <a:t>Subjects</a:t>
                      </a:r>
                      <a:endParaRPr lang="en-GB"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E7E6E6"/>
                    </a:solidFill>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564028897"/>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Monday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17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Science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73420842"/>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Tuesday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18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English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695620104"/>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Weds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19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551545482"/>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Thursday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20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Science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B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26769343"/>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Friday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21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English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58617733"/>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Saturday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22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Science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68962601"/>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Sunday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23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English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168712369"/>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Monday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24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Science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109361067"/>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Tuesday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25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English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B</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358857483"/>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Weds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26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A</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492181591"/>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Thursday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27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Science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5B9BD5"/>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B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C</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32761056"/>
                  </a:ext>
                </a:extLst>
              </a:tr>
              <a:tr h="342266">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Friday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28 March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Maths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English</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a:lnSpc>
                          <a:spcPct val="107000"/>
                        </a:lnSpc>
                        <a:spcAft>
                          <a:spcPts val="0"/>
                        </a:spcAft>
                      </a:pPr>
                      <a:r>
                        <a:rPr lang="en-GB" sz="1600">
                          <a:effectLst/>
                          <a:latin typeface="Calibri" panose="020F0502020204030204" pitchFamily="34" charset="0"/>
                          <a:ea typeface="Calibri" panose="020F0502020204030204" pitchFamily="34" charset="0"/>
                          <a:cs typeface="Times New Roman" panose="02020603050405020304" pitchFamily="18" charset="0"/>
                        </a:rPr>
                        <a:t>Option D</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454118805"/>
                  </a:ext>
                </a:extLst>
              </a:tr>
            </a:tbl>
          </a:graphicData>
        </a:graphic>
      </p:graphicFrame>
    </p:spTree>
    <p:extLst>
      <p:ext uri="{BB962C8B-B14F-4D97-AF65-F5344CB8AC3E}">
        <p14:creationId xmlns:p14="http://schemas.microsoft.com/office/powerpoint/2010/main" val="120154497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356155" y="1153572"/>
            <a:ext cx="3531079" cy="4461163"/>
          </a:xfrm>
        </p:spPr>
        <p:txBody>
          <a:bodyPr>
            <a:normAutofit/>
          </a:bodyPr>
          <a:lstStyle/>
          <a:p>
            <a:r>
              <a:rPr lang="en-GB" sz="6000" b="1">
                <a:solidFill>
                  <a:srgbClr val="FFFFFF"/>
                </a:solidFill>
                <a:latin typeface="+mn-lt"/>
              </a:rPr>
              <a:t>152 hours</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Content Placeholder 3"/>
          <p:cNvSpPr>
            <a:spLocks noGrp="1"/>
          </p:cNvSpPr>
          <p:nvPr>
            <p:ph idx="1"/>
          </p:nvPr>
        </p:nvSpPr>
        <p:spPr>
          <a:xfrm>
            <a:off x="4857468" y="636190"/>
            <a:ext cx="6978377" cy="5585619"/>
          </a:xfrm>
        </p:spPr>
        <p:txBody>
          <a:bodyPr vert="horz" lIns="91440" tIns="45720" rIns="91440" bIns="45720" rtlCol="0" anchor="ctr">
            <a:normAutofit/>
          </a:bodyPr>
          <a:lstStyle/>
          <a:p>
            <a:r>
              <a:rPr lang="en-GB" sz="3600"/>
              <a:t>20 hours Feb half term (20)</a:t>
            </a:r>
          </a:p>
          <a:p>
            <a:r>
              <a:rPr lang="en-GB" sz="3600"/>
              <a:t>1 hour each night Monday-Thursday (44)</a:t>
            </a:r>
            <a:endParaRPr lang="en-GB" sz="3600">
              <a:cs typeface="Calibri"/>
            </a:endParaRPr>
          </a:p>
          <a:p>
            <a:r>
              <a:rPr lang="en-GB" sz="3600"/>
              <a:t>2 hours each weekend (18)</a:t>
            </a:r>
            <a:endParaRPr lang="en-GB" sz="3600">
              <a:cs typeface="Calibri"/>
            </a:endParaRPr>
          </a:p>
          <a:p>
            <a:r>
              <a:rPr lang="en-GB" sz="3600"/>
              <a:t>50 hours Easter holiday (50)</a:t>
            </a:r>
            <a:endParaRPr lang="en-GB" sz="3600">
              <a:cs typeface="Calibri"/>
            </a:endParaRPr>
          </a:p>
          <a:p>
            <a:r>
              <a:rPr lang="en-GB" sz="3600"/>
              <a:t>20 hours May half term (20)</a:t>
            </a:r>
            <a:endParaRPr lang="en-GB" sz="3600">
              <a:cs typeface="Calibri"/>
            </a:endParaRPr>
          </a:p>
          <a:p>
            <a:endParaRPr lang="en-GB"/>
          </a:p>
          <a:p>
            <a:pPr marL="0" indent="0">
              <a:buNone/>
            </a:pPr>
            <a:endParaRPr lang="en-GB" b="1" i="1">
              <a:cs typeface="Calibri"/>
            </a:endParaRPr>
          </a:p>
          <a:p>
            <a:pPr marL="0" indent="0">
              <a:buNone/>
            </a:pPr>
            <a:endParaRPr lang="en-GB"/>
          </a:p>
          <a:p>
            <a:endParaRPr lang="en-GB"/>
          </a:p>
        </p:txBody>
      </p:sp>
    </p:spTree>
    <p:extLst>
      <p:ext uri="{BB962C8B-B14F-4D97-AF65-F5344CB8AC3E}">
        <p14:creationId xmlns:p14="http://schemas.microsoft.com/office/powerpoint/2010/main" val="1165706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p:cNvSpPr>
            <a:spLocks noGrp="1"/>
          </p:cNvSpPr>
          <p:nvPr>
            <p:ph type="title"/>
          </p:nvPr>
        </p:nvSpPr>
        <p:spPr>
          <a:xfrm>
            <a:off x="313023" y="1153572"/>
            <a:ext cx="3574211" cy="4461163"/>
          </a:xfrm>
        </p:spPr>
        <p:txBody>
          <a:bodyPr>
            <a:normAutofit/>
          </a:bodyPr>
          <a:lstStyle/>
          <a:p>
            <a:r>
              <a:rPr lang="en-GB" sz="6000" b="1">
                <a:solidFill>
                  <a:srgbClr val="FFFFFF"/>
                </a:solidFill>
                <a:latin typeface="+mn-lt"/>
              </a:rPr>
              <a:t>152 hours</a:t>
            </a:r>
          </a:p>
        </p:txBody>
      </p:sp>
      <p:sp>
        <p:nvSpPr>
          <p:cNvPr id="13" name="Arc 1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4" name="Content Placeholder 3"/>
          <p:cNvSpPr>
            <a:spLocks noGrp="1"/>
          </p:cNvSpPr>
          <p:nvPr>
            <p:ph idx="1"/>
          </p:nvPr>
        </p:nvSpPr>
        <p:spPr>
          <a:xfrm>
            <a:off x="4174139" y="591344"/>
            <a:ext cx="8099810" cy="5585619"/>
          </a:xfrm>
        </p:spPr>
        <p:txBody>
          <a:bodyPr vert="horz" lIns="91440" tIns="45720" rIns="91440" bIns="45720" rtlCol="0" anchor="ctr">
            <a:normAutofit/>
          </a:bodyPr>
          <a:lstStyle/>
          <a:p>
            <a:r>
              <a:rPr lang="en-GB"/>
              <a:t>20 hours Feb half term (20)</a:t>
            </a:r>
          </a:p>
          <a:p>
            <a:r>
              <a:rPr lang="en-GB"/>
              <a:t>1 hour each night Monday-Thursday (32)</a:t>
            </a:r>
            <a:endParaRPr lang="en-GB">
              <a:cs typeface="Calibri"/>
            </a:endParaRPr>
          </a:p>
          <a:p>
            <a:r>
              <a:rPr lang="en-GB"/>
              <a:t>2 hours each weekend (16)</a:t>
            </a:r>
            <a:endParaRPr lang="en-GB">
              <a:cs typeface="Calibri"/>
            </a:endParaRPr>
          </a:p>
          <a:p>
            <a:r>
              <a:rPr lang="en-GB"/>
              <a:t>50 hours Easter holiday (50)</a:t>
            </a:r>
            <a:endParaRPr lang="en-GB">
              <a:cs typeface="Calibri"/>
            </a:endParaRPr>
          </a:p>
          <a:p>
            <a:r>
              <a:rPr lang="en-GB"/>
              <a:t>20 hours May half term (20)</a:t>
            </a:r>
            <a:endParaRPr lang="en-GB">
              <a:cs typeface="Calibri"/>
            </a:endParaRPr>
          </a:p>
          <a:p>
            <a:endParaRPr lang="en-GB"/>
          </a:p>
          <a:p>
            <a:pPr marL="0" indent="0" algn="ctr">
              <a:buNone/>
            </a:pPr>
            <a:r>
              <a:rPr lang="en-GB" sz="3600" b="1" i="1"/>
              <a:t>152 hours divided by 9 subjects </a:t>
            </a:r>
            <a:endParaRPr lang="en-GB" sz="3600" b="1" i="1">
              <a:cs typeface="Calibri"/>
            </a:endParaRPr>
          </a:p>
          <a:p>
            <a:pPr marL="0" indent="0" algn="ctr">
              <a:buNone/>
            </a:pPr>
            <a:r>
              <a:rPr lang="en-GB" sz="3600" b="1" i="1"/>
              <a:t>= 17 hours per subject </a:t>
            </a:r>
            <a:endParaRPr lang="en-GB"/>
          </a:p>
          <a:p>
            <a:pPr marL="0" indent="0" algn="ctr">
              <a:buNone/>
            </a:pPr>
            <a:r>
              <a:rPr lang="en-GB" sz="3600" b="1" i="1"/>
              <a:t>to revise 2 years’ work!</a:t>
            </a:r>
            <a:endParaRPr lang="en-GB" sz="3600" b="1" i="1">
              <a:cs typeface="Calibri"/>
            </a:endParaRPr>
          </a:p>
          <a:p>
            <a:pPr marL="0" indent="0">
              <a:buNone/>
            </a:pPr>
            <a:endParaRPr lang="en-GB"/>
          </a:p>
          <a:p>
            <a:endParaRPr lang="en-GB"/>
          </a:p>
        </p:txBody>
      </p:sp>
    </p:spTree>
    <p:extLst>
      <p:ext uri="{BB962C8B-B14F-4D97-AF65-F5344CB8AC3E}">
        <p14:creationId xmlns:p14="http://schemas.microsoft.com/office/powerpoint/2010/main" val="26439084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D278ADA9-6383-4BDD-80D2-8899A40268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484B7147-B0F6-40ED-B5A2-FF72BC8198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Rectangle 11">
            <a:extLst>
              <a:ext uri="{FF2B5EF4-FFF2-40B4-BE49-F238E27FC236}">
                <a16:creationId xmlns:a16="http://schemas.microsoft.com/office/drawing/2014/main" id="{B36D2DE0-0628-4A9A-A59D-7BA8B5EB30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a:extLst>
              <a:ext uri="{FF2B5EF4-FFF2-40B4-BE49-F238E27FC236}">
                <a16:creationId xmlns:a16="http://schemas.microsoft.com/office/drawing/2014/main" id="{48E405C9-94BE-41DA-928C-DEC9A8550E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815929" y="148929"/>
            <a:ext cx="6560142" cy="656014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3F5F3863-78E8-05BF-5F06-7EA26700487C}"/>
              </a:ext>
            </a:extLst>
          </p:cNvPr>
          <p:cNvSpPr>
            <a:spLocks noGrp="1"/>
          </p:cNvSpPr>
          <p:nvPr>
            <p:ph type="title"/>
          </p:nvPr>
        </p:nvSpPr>
        <p:spPr>
          <a:xfrm>
            <a:off x="3315031" y="489358"/>
            <a:ext cx="5605069" cy="5173327"/>
          </a:xfrm>
        </p:spPr>
        <p:txBody>
          <a:bodyPr vert="horz" lIns="91440" tIns="45720" rIns="91440" bIns="45720" rtlCol="0" anchor="b">
            <a:normAutofit/>
          </a:bodyPr>
          <a:lstStyle/>
          <a:p>
            <a:pPr algn="ctr"/>
            <a:r>
              <a:rPr lang="en-US" sz="6000" b="1">
                <a:latin typeface="Calibri"/>
                <a:cs typeface="Calibri Light"/>
              </a:rPr>
              <a:t>So...</a:t>
            </a:r>
            <a:br>
              <a:rPr lang="en-US" sz="6000" b="1">
                <a:latin typeface="Calibri"/>
                <a:cs typeface="Calibri Light"/>
              </a:rPr>
            </a:br>
            <a:br>
              <a:rPr lang="en-US" sz="6000" b="1">
                <a:latin typeface="Calibri"/>
                <a:cs typeface="Calibri Light"/>
              </a:rPr>
            </a:br>
            <a:r>
              <a:rPr lang="en-US" sz="6000" b="1">
                <a:latin typeface="Calibri"/>
                <a:cs typeface="Calibri Light"/>
              </a:rPr>
              <a:t>How do you make the most </a:t>
            </a:r>
            <a:br>
              <a:rPr lang="en-US" sz="6000" b="1">
                <a:latin typeface="Calibri"/>
                <a:cs typeface="Calibri Light"/>
              </a:rPr>
            </a:br>
            <a:r>
              <a:rPr lang="en-US" sz="6000" b="1">
                <a:latin typeface="Calibri"/>
                <a:cs typeface="Calibri Light"/>
              </a:rPr>
              <a:t>of that time?</a:t>
            </a:r>
            <a:br>
              <a:rPr lang="en-US" sz="6000" b="1">
                <a:latin typeface="Calibri"/>
                <a:cs typeface="Calibri Light"/>
              </a:rPr>
            </a:br>
            <a:endParaRPr lang="en-US" sz="6000" b="1" kern="1200">
              <a:solidFill>
                <a:schemeClr val="tx1"/>
              </a:solidFill>
              <a:latin typeface="Calibri"/>
              <a:cs typeface="+mj-cs"/>
            </a:endParaRPr>
          </a:p>
        </p:txBody>
      </p:sp>
      <p:sp>
        <p:nvSpPr>
          <p:cNvPr id="16" name="Arc 15">
            <a:extLst>
              <a:ext uri="{FF2B5EF4-FFF2-40B4-BE49-F238E27FC236}">
                <a16:creationId xmlns:a16="http://schemas.microsoft.com/office/drawing/2014/main" id="{D2091A72-D5BB-42AC-8FD3-F7747D90861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9222429" flipV="1">
            <a:off x="2494119" y="6170"/>
            <a:ext cx="6816262" cy="6816262"/>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8" name="Oval 17">
            <a:extLst>
              <a:ext uri="{FF2B5EF4-FFF2-40B4-BE49-F238E27FC236}">
                <a16:creationId xmlns:a16="http://schemas.microsoft.com/office/drawing/2014/main" id="{6ED12BFC-A737-46AF-8411-481112D54B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00995" y="5310973"/>
            <a:ext cx="705948" cy="68679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352699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D47DF-2020-B69D-D2D7-A85B86F1EA89}"/>
              </a:ext>
            </a:extLst>
          </p:cNvPr>
          <p:cNvSpPr>
            <a:spLocks noGrp="1"/>
          </p:cNvSpPr>
          <p:nvPr>
            <p:ph type="title"/>
          </p:nvPr>
        </p:nvSpPr>
        <p:spPr/>
        <p:txBody>
          <a:bodyPr/>
          <a:lstStyle/>
          <a:p>
            <a:endParaRPr lang="en-US"/>
          </a:p>
        </p:txBody>
      </p:sp>
      <p:pic>
        <p:nvPicPr>
          <p:cNvPr id="3" name="Picture 3" descr="Diagram&#10;&#10;Description automatically generated">
            <a:extLst>
              <a:ext uri="{FF2B5EF4-FFF2-40B4-BE49-F238E27FC236}">
                <a16:creationId xmlns:a16="http://schemas.microsoft.com/office/drawing/2014/main" id="{62395400-8C2C-C2FB-D588-7475AB5E8D83}"/>
              </a:ext>
            </a:extLst>
          </p:cNvPr>
          <p:cNvPicPr>
            <a:picLocks noChangeAspect="1"/>
          </p:cNvPicPr>
          <p:nvPr/>
        </p:nvPicPr>
        <p:blipFill>
          <a:blip r:embed="rId2"/>
          <a:stretch>
            <a:fillRect/>
          </a:stretch>
        </p:blipFill>
        <p:spPr>
          <a:xfrm>
            <a:off x="1331344" y="-36606"/>
            <a:ext cx="9816859" cy="6888080"/>
          </a:xfrm>
          <a:prstGeom prst="rect">
            <a:avLst/>
          </a:prstGeom>
        </p:spPr>
      </p:pic>
    </p:spTree>
    <p:extLst>
      <p:ext uri="{BB962C8B-B14F-4D97-AF65-F5344CB8AC3E}">
        <p14:creationId xmlns:p14="http://schemas.microsoft.com/office/powerpoint/2010/main" val="36700154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3138" y="4405536"/>
            <a:ext cx="8977456" cy="2303485"/>
          </a:xfrm>
          <a:solidFill>
            <a:srgbClr val="FF0000"/>
          </a:solidFill>
        </p:spPr>
        <p:txBody>
          <a:bodyPr>
            <a:noAutofit/>
          </a:bodyPr>
          <a:lstStyle/>
          <a:p>
            <a:pPr algn="ctr"/>
            <a:r>
              <a:rPr lang="en-GB" b="1">
                <a:latin typeface="+mn-lt"/>
              </a:rPr>
              <a:t>What is our biggest </a:t>
            </a:r>
            <a:br>
              <a:rPr lang="en-GB" b="1">
                <a:latin typeface="+mn-lt"/>
              </a:rPr>
            </a:br>
            <a:r>
              <a:rPr lang="en-GB" sz="8000" b="1" i="1">
                <a:latin typeface="+mn-lt"/>
              </a:rPr>
              <a:t>FEAR</a:t>
            </a:r>
            <a:r>
              <a:rPr lang="en-GB" sz="8000" b="1">
                <a:latin typeface="+mn-lt"/>
              </a:rPr>
              <a:t> </a:t>
            </a:r>
            <a:br>
              <a:rPr lang="en-GB" b="1">
                <a:latin typeface="+mn-lt"/>
              </a:rPr>
            </a:br>
            <a:r>
              <a:rPr lang="en-GB" b="1">
                <a:latin typeface="+mn-lt"/>
              </a:rPr>
              <a:t>about 'being assessed'?</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9110" y="104602"/>
            <a:ext cx="2982667" cy="4160036"/>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84147" y="233015"/>
            <a:ext cx="3244045" cy="3537174"/>
          </a:xfrm>
          <a:prstGeom prst="rect">
            <a:avLst/>
          </a:prstGeom>
        </p:spPr>
      </p:pic>
    </p:spTree>
    <p:extLst>
      <p:ext uri="{BB962C8B-B14F-4D97-AF65-F5344CB8AC3E}">
        <p14:creationId xmlns:p14="http://schemas.microsoft.com/office/powerpoint/2010/main" val="1157216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57509" y="-1736118"/>
            <a:ext cx="12302836" cy="5286777"/>
          </a:xfrm>
        </p:spPr>
        <p:txBody>
          <a:bodyPr>
            <a:normAutofit/>
          </a:bodyPr>
          <a:lstStyle/>
          <a:p>
            <a:pPr algn="ctr"/>
            <a:r>
              <a:rPr lang="en-GB" sz="4000" b="1">
                <a:latin typeface="+mn-lt"/>
              </a:rPr>
              <a:t>How do we know if we ‘know it’ if we don’t ‘test it’?</a:t>
            </a:r>
            <a:br>
              <a:rPr lang="en-GB" sz="4000" b="1">
                <a:latin typeface="+mn-lt"/>
              </a:rPr>
            </a:br>
            <a:r>
              <a:rPr lang="en-GB" sz="4000" b="1">
                <a:latin typeface="+mn-lt"/>
              </a:rPr>
              <a:t>SIMPLE ANSWER……..WE CAN’T</a:t>
            </a:r>
            <a:br>
              <a:rPr lang="en-GB" sz="4000" b="1">
                <a:latin typeface="+mn-lt"/>
              </a:rPr>
            </a:br>
            <a:endParaRPr lang="en-GB" sz="4000" b="1" i="1">
              <a:latin typeface="+mn-lt"/>
            </a:endParaRPr>
          </a:p>
        </p:txBody>
      </p:sp>
      <p:pic>
        <p:nvPicPr>
          <p:cNvPr id="6" name="Picture 2" descr="http://blog.iqmatrix.com/wp-content/gallery/how-to-mind-map/how-to-mind-map-by-paul-foreman-1000px.jpg"/>
          <p:cNvPicPr>
            <a:picLocks noChangeAspect="1" noChangeArrowheads="1"/>
          </p:cNvPicPr>
          <p:nvPr/>
        </p:nvPicPr>
        <p:blipFill>
          <a:blip r:embed="rId2" cstate="print"/>
          <a:srcRect/>
          <a:stretch>
            <a:fillRect/>
          </a:stretch>
        </p:blipFill>
        <p:spPr bwMode="auto">
          <a:xfrm>
            <a:off x="381696" y="2664985"/>
            <a:ext cx="4567706" cy="2569334"/>
          </a:xfrm>
          <a:prstGeom prst="rect">
            <a:avLst/>
          </a:prstGeom>
          <a:noFill/>
        </p:spPr>
      </p:pic>
      <p:sp>
        <p:nvSpPr>
          <p:cNvPr id="8" name="Rectangle 7"/>
          <p:cNvSpPr/>
          <p:nvPr/>
        </p:nvSpPr>
        <p:spPr>
          <a:xfrm>
            <a:off x="326487" y="1328828"/>
            <a:ext cx="11537134" cy="1077218"/>
          </a:xfrm>
          <a:prstGeom prst="rect">
            <a:avLst/>
          </a:prstGeom>
          <a:solidFill>
            <a:srgbClr val="FFFF00"/>
          </a:solidFill>
        </p:spPr>
        <p:txBody>
          <a:bodyPr wrap="square" lIns="91440" tIns="45720" rIns="91440" bIns="45720" anchor="t">
            <a:spAutoFit/>
          </a:bodyPr>
          <a:lstStyle/>
          <a:p>
            <a:pPr algn="ctr">
              <a:defRPr/>
            </a:pPr>
            <a:r>
              <a:rPr kumimoji="0" lang="en-GB" sz="3200" b="1" i="1" u="none" strike="noStrike" kern="1200" cap="none" spc="0" normalizeH="0" baseline="0" noProof="0">
                <a:ln>
                  <a:noFill/>
                </a:ln>
                <a:effectLst/>
                <a:uLnTx/>
                <a:uFillTx/>
                <a:latin typeface="Calibri" panose="020F0502020204030204"/>
                <a:ea typeface="+mn-ea"/>
                <a:cs typeface="+mn-cs"/>
              </a:rPr>
              <a:t>The degree of success in </a:t>
            </a:r>
            <a:r>
              <a:rPr lang="en-GB" sz="3200" b="1" i="1">
                <a:latin typeface="Calibri" panose="020F0502020204030204"/>
              </a:rPr>
              <a:t>TRANSFORMING </a:t>
            </a:r>
            <a:r>
              <a:rPr kumimoji="0" lang="en-GB" sz="3200" b="1" i="1" u="none" strike="noStrike" kern="1200" cap="none" spc="0" normalizeH="0" baseline="0" noProof="0">
                <a:ln>
                  <a:noFill/>
                </a:ln>
                <a:effectLst/>
                <a:uLnTx/>
                <a:uFillTx/>
                <a:latin typeface="Calibri" panose="020F0502020204030204"/>
                <a:ea typeface="+mn-ea"/>
                <a:cs typeface="+mn-cs"/>
              </a:rPr>
              <a:t>learning can only be gauged if we TEST</a:t>
            </a:r>
            <a:r>
              <a:rPr lang="en-GB" sz="3200" b="1" i="1">
                <a:latin typeface="Calibri" panose="020F0502020204030204"/>
              </a:rPr>
              <a:t> to see HOW MUCH WE REALLY KNOW</a:t>
            </a:r>
            <a:endParaRPr kumimoji="0" lang="en-GB" sz="3200" b="0" i="0" u="none" strike="noStrike" kern="1200" cap="none" spc="0" normalizeH="0" baseline="0" noProof="0">
              <a:ln>
                <a:noFill/>
              </a:ln>
              <a:effectLst/>
              <a:uLnTx/>
              <a:uFillTx/>
              <a:latin typeface="Calibri" panose="020F0502020204030204"/>
              <a:ea typeface="+mn-ea"/>
              <a:cs typeface="+mn-cs"/>
            </a:endParaRPr>
          </a:p>
        </p:txBody>
      </p:sp>
      <p:pic>
        <p:nvPicPr>
          <p:cNvPr id="10" name="Picture 9"/>
          <p:cNvPicPr>
            <a:picLocks noChangeAspect="1"/>
          </p:cNvPicPr>
          <p:nvPr/>
        </p:nvPicPr>
        <p:blipFill>
          <a:blip r:embed="rId3"/>
          <a:stretch>
            <a:fillRect/>
          </a:stretch>
        </p:blipFill>
        <p:spPr>
          <a:xfrm>
            <a:off x="6901330" y="2559487"/>
            <a:ext cx="4479525" cy="2518834"/>
          </a:xfrm>
          <a:prstGeom prst="rect">
            <a:avLst/>
          </a:prstGeom>
        </p:spPr>
      </p:pic>
      <p:pic>
        <p:nvPicPr>
          <p:cNvPr id="3" name="Picture 4" descr="Diagram&#10;&#10;Description automatically generated">
            <a:extLst>
              <a:ext uri="{FF2B5EF4-FFF2-40B4-BE49-F238E27FC236}">
                <a16:creationId xmlns:a16="http://schemas.microsoft.com/office/drawing/2014/main" id="{17E28358-3ADC-293B-E26A-C839E7681240}"/>
              </a:ext>
            </a:extLst>
          </p:cNvPr>
          <p:cNvPicPr>
            <a:picLocks noChangeAspect="1"/>
          </p:cNvPicPr>
          <p:nvPr/>
        </p:nvPicPr>
        <p:blipFill>
          <a:blip r:embed="rId4"/>
          <a:stretch>
            <a:fillRect/>
          </a:stretch>
        </p:blipFill>
        <p:spPr>
          <a:xfrm>
            <a:off x="4420591" y="3953324"/>
            <a:ext cx="2689465" cy="2703843"/>
          </a:xfrm>
          <a:prstGeom prst="rect">
            <a:avLst/>
          </a:prstGeom>
        </p:spPr>
      </p:pic>
      <p:pic>
        <p:nvPicPr>
          <p:cNvPr id="2" name="Picture 4" descr="Diagram&#10;&#10;Description automatically generated">
            <a:extLst>
              <a:ext uri="{FF2B5EF4-FFF2-40B4-BE49-F238E27FC236}">
                <a16:creationId xmlns:a16="http://schemas.microsoft.com/office/drawing/2014/main" id="{1758055F-8CDF-8972-6A37-A0B37A960B48}"/>
              </a:ext>
            </a:extLst>
          </p:cNvPr>
          <p:cNvPicPr>
            <a:picLocks noChangeAspect="1"/>
          </p:cNvPicPr>
          <p:nvPr/>
        </p:nvPicPr>
        <p:blipFill>
          <a:blip r:embed="rId5"/>
          <a:stretch>
            <a:fillRect/>
          </a:stretch>
        </p:blipFill>
        <p:spPr>
          <a:xfrm>
            <a:off x="9023231" y="4650412"/>
            <a:ext cx="3059501" cy="2114798"/>
          </a:xfrm>
          <a:prstGeom prst="rect">
            <a:avLst/>
          </a:prstGeom>
        </p:spPr>
      </p:pic>
    </p:spTree>
    <p:extLst>
      <p:ext uri="{BB962C8B-B14F-4D97-AF65-F5344CB8AC3E}">
        <p14:creationId xmlns:p14="http://schemas.microsoft.com/office/powerpoint/2010/main" val="905669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738415" y="785794"/>
            <a:ext cx="6667089" cy="5016758"/>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6600" b="0" i="0" u="none" strike="noStrike" kern="1200" cap="none" spc="0" normalizeH="0" baseline="0" noProof="0">
                <a:ln>
                  <a:noFill/>
                </a:ln>
                <a:solidFill>
                  <a:prstClr val="black"/>
                </a:solidFill>
                <a:effectLst/>
                <a:uLnTx/>
                <a:uFillTx/>
                <a:latin typeface="Calibri" panose="020F0502020204030204"/>
                <a:ea typeface="+mn-ea"/>
                <a:cs typeface="+mn-cs"/>
              </a:rPr>
              <a:t>Students forget 90% of what they learn in class within 30 days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(however much they enjoyed the lesson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subject matter was taught well) </a:t>
            </a:r>
          </a:p>
        </p:txBody>
      </p:sp>
      <p:pic>
        <p:nvPicPr>
          <p:cNvPr id="3" name="Picture 2" descr="http://www.clker.com/cliparts/f/7/4/b/1194986550669482532brain_jon_phillips_03.svg.hi.png"/>
          <p:cNvPicPr>
            <a:picLocks noChangeAspect="1" noChangeArrowheads="1"/>
          </p:cNvPicPr>
          <p:nvPr/>
        </p:nvPicPr>
        <p:blipFill>
          <a:blip r:embed="rId2" cstate="print"/>
          <a:srcRect/>
          <a:stretch>
            <a:fillRect/>
          </a:stretch>
        </p:blipFill>
        <p:spPr bwMode="auto">
          <a:xfrm>
            <a:off x="9007913" y="5377828"/>
            <a:ext cx="1696681" cy="1181082"/>
          </a:xfrm>
          <a:prstGeom prst="rect">
            <a:avLst/>
          </a:prstGeom>
          <a:noFill/>
        </p:spPr>
      </p:pic>
    </p:spTree>
    <p:extLst>
      <p:ext uri="{BB962C8B-B14F-4D97-AF65-F5344CB8AC3E}">
        <p14:creationId xmlns:p14="http://schemas.microsoft.com/office/powerpoint/2010/main" val="7389353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descr="A picture containing text, sign&#10;&#10;Description automatically generated">
            <a:extLst>
              <a:ext uri="{FF2B5EF4-FFF2-40B4-BE49-F238E27FC236}">
                <a16:creationId xmlns:a16="http://schemas.microsoft.com/office/drawing/2014/main" id="{90BC2811-65D4-91EB-93B1-C989B19BF50C}"/>
              </a:ext>
            </a:extLst>
          </p:cNvPr>
          <p:cNvPicPr>
            <a:picLocks noChangeAspect="1"/>
          </p:cNvPicPr>
          <p:nvPr/>
        </p:nvPicPr>
        <p:blipFill>
          <a:blip r:embed="rId2"/>
          <a:stretch>
            <a:fillRect/>
          </a:stretch>
        </p:blipFill>
        <p:spPr>
          <a:xfrm>
            <a:off x="327165" y="1141579"/>
            <a:ext cx="11552047" cy="3841594"/>
          </a:xfrm>
          <a:prstGeom prst="rect">
            <a:avLst/>
          </a:prstGeom>
        </p:spPr>
      </p:pic>
      <p:pic>
        <p:nvPicPr>
          <p:cNvPr id="4" name="Picture 4" descr="Diagram&#10;&#10;Description automatically generated">
            <a:extLst>
              <a:ext uri="{FF2B5EF4-FFF2-40B4-BE49-F238E27FC236}">
                <a16:creationId xmlns:a16="http://schemas.microsoft.com/office/drawing/2014/main" id="{7A8209D7-B0F5-B1EA-9D7B-115ECC8369B8}"/>
              </a:ext>
            </a:extLst>
          </p:cNvPr>
          <p:cNvPicPr>
            <a:picLocks noChangeAspect="1"/>
          </p:cNvPicPr>
          <p:nvPr/>
        </p:nvPicPr>
        <p:blipFill>
          <a:blip r:embed="rId3"/>
          <a:stretch>
            <a:fillRect/>
          </a:stretch>
        </p:blipFill>
        <p:spPr>
          <a:xfrm>
            <a:off x="9653949" y="57061"/>
            <a:ext cx="2200634" cy="2157502"/>
          </a:xfrm>
          <a:prstGeom prst="rect">
            <a:avLst/>
          </a:prstGeom>
        </p:spPr>
      </p:pic>
      <p:sp>
        <p:nvSpPr>
          <p:cNvPr id="6" name="TextBox 5">
            <a:extLst>
              <a:ext uri="{FF2B5EF4-FFF2-40B4-BE49-F238E27FC236}">
                <a16:creationId xmlns:a16="http://schemas.microsoft.com/office/drawing/2014/main" id="{8AFC69BC-8D65-7EB4-E8F7-CC6F3DE0CB6C}"/>
              </a:ext>
            </a:extLst>
          </p:cNvPr>
          <p:cNvSpPr txBox="1"/>
          <p:nvPr/>
        </p:nvSpPr>
        <p:spPr>
          <a:xfrm>
            <a:off x="483079" y="181155"/>
            <a:ext cx="4712898" cy="70788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t>The Leitner Method</a:t>
            </a:r>
            <a:endParaRPr lang="en-GB" sz="4000" b="1">
              <a:ea typeface="Calibri"/>
              <a:cs typeface="Calibri"/>
            </a:endParaRPr>
          </a:p>
        </p:txBody>
      </p:sp>
      <p:sp>
        <p:nvSpPr>
          <p:cNvPr id="3" name="TextBox 2">
            <a:extLst>
              <a:ext uri="{FF2B5EF4-FFF2-40B4-BE49-F238E27FC236}">
                <a16:creationId xmlns:a16="http://schemas.microsoft.com/office/drawing/2014/main" id="{8A5099DF-F6EA-1A23-841D-4CCA9A314909}"/>
              </a:ext>
            </a:extLst>
          </p:cNvPr>
          <p:cNvSpPr txBox="1"/>
          <p:nvPr/>
        </p:nvSpPr>
        <p:spPr>
          <a:xfrm>
            <a:off x="684361" y="4738776"/>
            <a:ext cx="12088482" cy="193899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000" b="1"/>
              <a:t>                   Self-testing + active recall</a:t>
            </a:r>
          </a:p>
          <a:p>
            <a:r>
              <a:rPr lang="en-GB" sz="4000" b="1"/>
              <a:t>                                         = </a:t>
            </a:r>
            <a:endParaRPr lang="en-GB" sz="4000" b="1">
              <a:ea typeface="Calibri"/>
              <a:cs typeface="Calibri"/>
            </a:endParaRPr>
          </a:p>
          <a:p>
            <a:r>
              <a:rPr lang="en-GB" sz="4000" b="1"/>
              <a:t>Improving memorisation through spaced repetition</a:t>
            </a:r>
            <a:endParaRPr lang="en-GB" sz="4000" b="1">
              <a:ea typeface="Calibri"/>
              <a:cs typeface="Calibri"/>
            </a:endParaRPr>
          </a:p>
        </p:txBody>
      </p:sp>
    </p:spTree>
    <p:extLst>
      <p:ext uri="{BB962C8B-B14F-4D97-AF65-F5344CB8AC3E}">
        <p14:creationId xmlns:p14="http://schemas.microsoft.com/office/powerpoint/2010/main" val="2166448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CE631B3-75AA-0C63-7A91-DDC11ECA7A6F}"/>
            </a:ext>
          </a:extLst>
        </p:cNvPr>
        <p:cNvGrpSpPr/>
        <p:nvPr/>
      </p:nvGrpSpPr>
      <p:grpSpPr>
        <a:xfrm>
          <a:off x="0" y="0"/>
          <a:ext cx="0" cy="0"/>
          <a:chOff x="0" y="0"/>
          <a:chExt cx="0" cy="0"/>
        </a:xfrm>
      </p:grpSpPr>
      <p:sp>
        <p:nvSpPr>
          <p:cNvPr id="7" name="Rectangle 6">
            <a:extLst>
              <a:ext uri="{FF2B5EF4-FFF2-40B4-BE49-F238E27FC236}">
                <a16:creationId xmlns:a16="http://schemas.microsoft.com/office/drawing/2014/main" id="{943F6887-44FB-FF38-5085-AD4C372C8E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2" name="Picture 2" descr="A picture containing text&#10;&#10;Description automatically generated">
            <a:extLst>
              <a:ext uri="{FF2B5EF4-FFF2-40B4-BE49-F238E27FC236}">
                <a16:creationId xmlns:a16="http://schemas.microsoft.com/office/drawing/2014/main" id="{6BBD7F1B-71D2-2130-9175-AA6E3B38B7FD}"/>
              </a:ext>
            </a:extLst>
          </p:cNvPr>
          <p:cNvPicPr>
            <a:picLocks noChangeAspect="1"/>
          </p:cNvPicPr>
          <p:nvPr/>
        </p:nvPicPr>
        <p:blipFill rotWithShape="1">
          <a:blip r:embed="rId2"/>
          <a:srcRect b="19"/>
          <a:stretch/>
        </p:blipFill>
        <p:spPr>
          <a:xfrm>
            <a:off x="-1063905" y="1283"/>
            <a:ext cx="14176055" cy="6856718"/>
          </a:xfrm>
          <a:prstGeom prst="rect">
            <a:avLst/>
          </a:prstGeom>
        </p:spPr>
      </p:pic>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3299B5D4-7ECB-967B-0CBF-116B9C461634}"/>
                  </a:ext>
                </a:extLst>
              </p14:cNvPr>
              <p14:cNvContentPartPr/>
              <p14:nvPr/>
            </p14:nvContentPartPr>
            <p14:xfrm>
              <a:off x="9429438" y="4411157"/>
              <a:ext cx="2337670" cy="2146770"/>
            </p14:xfrm>
          </p:contentPart>
        </mc:Choice>
        <mc:Fallback xmlns="">
          <p:pic>
            <p:nvPicPr>
              <p:cNvPr id="4" name="Ink 3">
                <a:extLst>
                  <a:ext uri="{FF2B5EF4-FFF2-40B4-BE49-F238E27FC236}">
                    <a16:creationId xmlns:a16="http://schemas.microsoft.com/office/drawing/2014/main" id="{3299B5D4-7ECB-967B-0CBF-116B9C461634}"/>
                  </a:ext>
                </a:extLst>
              </p:cNvPr>
              <p:cNvPicPr/>
              <p:nvPr/>
            </p:nvPicPr>
            <p:blipFill>
              <a:blip r:embed="rId4"/>
              <a:stretch>
                <a:fillRect/>
              </a:stretch>
            </p:blipFill>
            <p:spPr>
              <a:xfrm>
                <a:off x="9375450" y="4303171"/>
                <a:ext cx="2445286" cy="2362383"/>
              </a:xfrm>
              <a:prstGeom prst="rect">
                <a:avLst/>
              </a:prstGeom>
            </p:spPr>
          </p:pic>
        </mc:Fallback>
      </mc:AlternateContent>
    </p:spTree>
    <p:extLst>
      <p:ext uri="{BB962C8B-B14F-4D97-AF65-F5344CB8AC3E}">
        <p14:creationId xmlns:p14="http://schemas.microsoft.com/office/powerpoint/2010/main" val="21061506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10;&#10;Description automatically generated">
            <a:extLst>
              <a:ext uri="{FF2B5EF4-FFF2-40B4-BE49-F238E27FC236}">
                <a16:creationId xmlns:a16="http://schemas.microsoft.com/office/drawing/2014/main" id="{EEC71E59-142E-D4E8-3241-F975C2BE46D6}"/>
              </a:ext>
            </a:extLst>
          </p:cNvPr>
          <p:cNvPicPr>
            <a:picLocks noChangeAspect="1"/>
          </p:cNvPicPr>
          <p:nvPr/>
        </p:nvPicPr>
        <p:blipFill rotWithShape="1">
          <a:blip r:embed="rId2"/>
          <a:srcRect l="48428" t="14049" r="1635" b="4959"/>
          <a:stretch/>
        </p:blipFill>
        <p:spPr>
          <a:xfrm>
            <a:off x="352270" y="402017"/>
            <a:ext cx="4964951" cy="2443700"/>
          </a:xfrm>
          <a:prstGeom prst="rect">
            <a:avLst/>
          </a:prstGeom>
        </p:spPr>
      </p:pic>
      <p:sp>
        <p:nvSpPr>
          <p:cNvPr id="4" name="TextBox 3">
            <a:extLst>
              <a:ext uri="{FF2B5EF4-FFF2-40B4-BE49-F238E27FC236}">
                <a16:creationId xmlns:a16="http://schemas.microsoft.com/office/drawing/2014/main" id="{5FDEF42B-4432-2EDD-DD36-32FC88A09444}"/>
              </a:ext>
            </a:extLst>
          </p:cNvPr>
          <p:cNvSpPr txBox="1"/>
          <p:nvPr/>
        </p:nvSpPr>
        <p:spPr>
          <a:xfrm>
            <a:off x="187377" y="2798163"/>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Dr Frost </a:t>
            </a:r>
            <a:r>
              <a:rPr lang="en-US" sz="3200" b="1" err="1">
                <a:cs typeface="Calibri"/>
              </a:rPr>
              <a:t>Maths</a:t>
            </a:r>
            <a:r>
              <a:rPr lang="en-US" sz="3200" b="1">
                <a:cs typeface="Calibri"/>
              </a:rPr>
              <a:t> </a:t>
            </a:r>
          </a:p>
        </p:txBody>
      </p:sp>
      <p:pic>
        <p:nvPicPr>
          <p:cNvPr id="5" name="Picture 5" descr="Graphical user interface, application&#10;&#10;Description automatically generated">
            <a:extLst>
              <a:ext uri="{FF2B5EF4-FFF2-40B4-BE49-F238E27FC236}">
                <a16:creationId xmlns:a16="http://schemas.microsoft.com/office/drawing/2014/main" id="{6745E4F0-3583-C3F6-5504-EFD62A8F49A1}"/>
              </a:ext>
            </a:extLst>
          </p:cNvPr>
          <p:cNvPicPr>
            <a:picLocks noChangeAspect="1"/>
          </p:cNvPicPr>
          <p:nvPr/>
        </p:nvPicPr>
        <p:blipFill rotWithShape="1">
          <a:blip r:embed="rId3"/>
          <a:srcRect l="48374" t="-1620" r="616" b="8907"/>
          <a:stretch/>
        </p:blipFill>
        <p:spPr>
          <a:xfrm>
            <a:off x="7057867" y="156147"/>
            <a:ext cx="4785879" cy="2647907"/>
          </a:xfrm>
          <a:prstGeom prst="rect">
            <a:avLst/>
          </a:prstGeom>
        </p:spPr>
      </p:pic>
      <p:sp>
        <p:nvSpPr>
          <p:cNvPr id="6" name="TextBox 5">
            <a:extLst>
              <a:ext uri="{FF2B5EF4-FFF2-40B4-BE49-F238E27FC236}">
                <a16:creationId xmlns:a16="http://schemas.microsoft.com/office/drawing/2014/main" id="{BEDE95AC-0FED-DDE4-4A2A-62A93463A308}"/>
              </a:ext>
            </a:extLst>
          </p:cNvPr>
          <p:cNvSpPr txBox="1"/>
          <p:nvPr/>
        </p:nvSpPr>
        <p:spPr>
          <a:xfrm>
            <a:off x="10518098" y="2810654"/>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TEAMs </a:t>
            </a:r>
          </a:p>
        </p:txBody>
      </p:sp>
      <p:pic>
        <p:nvPicPr>
          <p:cNvPr id="7" name="Picture 7" descr="Graphical user interface, application&#10;&#10;Description automatically generated">
            <a:extLst>
              <a:ext uri="{FF2B5EF4-FFF2-40B4-BE49-F238E27FC236}">
                <a16:creationId xmlns:a16="http://schemas.microsoft.com/office/drawing/2014/main" id="{10CD464F-5AF1-1C2D-233A-2FC4C71469CA}"/>
              </a:ext>
            </a:extLst>
          </p:cNvPr>
          <p:cNvPicPr>
            <a:picLocks noChangeAspect="1"/>
          </p:cNvPicPr>
          <p:nvPr/>
        </p:nvPicPr>
        <p:blipFill rotWithShape="1">
          <a:blip r:embed="rId4"/>
          <a:srcRect l="48005" t="15444" r="587" b="6950"/>
          <a:stretch/>
        </p:blipFill>
        <p:spPr>
          <a:xfrm>
            <a:off x="427220" y="3741293"/>
            <a:ext cx="5470362" cy="2515548"/>
          </a:xfrm>
          <a:prstGeom prst="rect">
            <a:avLst/>
          </a:prstGeom>
        </p:spPr>
      </p:pic>
      <p:sp>
        <p:nvSpPr>
          <p:cNvPr id="8" name="TextBox 7">
            <a:extLst>
              <a:ext uri="{FF2B5EF4-FFF2-40B4-BE49-F238E27FC236}">
                <a16:creationId xmlns:a16="http://schemas.microsoft.com/office/drawing/2014/main" id="{FA949C45-F64E-7E21-A59A-9BD10FE6C60E}"/>
              </a:ext>
            </a:extLst>
          </p:cNvPr>
          <p:cNvSpPr txBox="1"/>
          <p:nvPr/>
        </p:nvSpPr>
        <p:spPr>
          <a:xfrm>
            <a:off x="4422097" y="6295867"/>
            <a:ext cx="377252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cs typeface="Calibri"/>
              </a:rPr>
              <a:t>Seneca </a:t>
            </a:r>
          </a:p>
        </p:txBody>
      </p:sp>
      <p:pic>
        <p:nvPicPr>
          <p:cNvPr id="12" name="Picture 12" descr="A picture containing clipart&#10;&#10;Description automatically generated">
            <a:extLst>
              <a:ext uri="{FF2B5EF4-FFF2-40B4-BE49-F238E27FC236}">
                <a16:creationId xmlns:a16="http://schemas.microsoft.com/office/drawing/2014/main" id="{F2336818-16DE-98E7-41F5-F410B60A522A}"/>
              </a:ext>
            </a:extLst>
          </p:cNvPr>
          <p:cNvPicPr>
            <a:picLocks noChangeAspect="1"/>
          </p:cNvPicPr>
          <p:nvPr/>
        </p:nvPicPr>
        <p:blipFill>
          <a:blip r:embed="rId5"/>
          <a:stretch>
            <a:fillRect/>
          </a:stretch>
        </p:blipFill>
        <p:spPr>
          <a:xfrm>
            <a:off x="9983449" y="4254958"/>
            <a:ext cx="1818807" cy="1096281"/>
          </a:xfrm>
          <a:prstGeom prst="rect">
            <a:avLst/>
          </a:prstGeom>
        </p:spPr>
      </p:pic>
      <p:pic>
        <p:nvPicPr>
          <p:cNvPr id="13" name="Picture 13" descr="A screenshot of a video game&#10;&#10;Description automatically generated">
            <a:extLst>
              <a:ext uri="{FF2B5EF4-FFF2-40B4-BE49-F238E27FC236}">
                <a16:creationId xmlns:a16="http://schemas.microsoft.com/office/drawing/2014/main" id="{69639156-F22B-B9A8-3670-5C3B97E72D5B}"/>
              </a:ext>
            </a:extLst>
          </p:cNvPr>
          <p:cNvPicPr>
            <a:picLocks noChangeAspect="1"/>
          </p:cNvPicPr>
          <p:nvPr/>
        </p:nvPicPr>
        <p:blipFill>
          <a:blip r:embed="rId6"/>
          <a:stretch>
            <a:fillRect/>
          </a:stretch>
        </p:blipFill>
        <p:spPr>
          <a:xfrm>
            <a:off x="9983450" y="5559002"/>
            <a:ext cx="1818807" cy="1024028"/>
          </a:xfrm>
          <a:prstGeom prst="rect">
            <a:avLst/>
          </a:prstGeom>
        </p:spPr>
      </p:pic>
      <p:pic>
        <p:nvPicPr>
          <p:cNvPr id="15" name="Picture 15">
            <a:extLst>
              <a:ext uri="{FF2B5EF4-FFF2-40B4-BE49-F238E27FC236}">
                <a16:creationId xmlns:a16="http://schemas.microsoft.com/office/drawing/2014/main" id="{80AEBA9D-8982-BA54-147B-DFBE56EAF75B}"/>
              </a:ext>
            </a:extLst>
          </p:cNvPr>
          <p:cNvPicPr>
            <a:picLocks noChangeAspect="1"/>
          </p:cNvPicPr>
          <p:nvPr/>
        </p:nvPicPr>
        <p:blipFill>
          <a:blip r:embed="rId7"/>
          <a:stretch>
            <a:fillRect/>
          </a:stretch>
        </p:blipFill>
        <p:spPr>
          <a:xfrm>
            <a:off x="5848662" y="4797001"/>
            <a:ext cx="2231037" cy="1211406"/>
          </a:xfrm>
          <a:prstGeom prst="rect">
            <a:avLst/>
          </a:prstGeom>
        </p:spPr>
      </p:pic>
      <p:pic>
        <p:nvPicPr>
          <p:cNvPr id="16" name="Picture 16" descr="Text&#10;&#10;Description automatically generated">
            <a:extLst>
              <a:ext uri="{FF2B5EF4-FFF2-40B4-BE49-F238E27FC236}">
                <a16:creationId xmlns:a16="http://schemas.microsoft.com/office/drawing/2014/main" id="{03F2DE6C-E9C2-B3C4-288B-E6D2852C67C8}"/>
              </a:ext>
            </a:extLst>
          </p:cNvPr>
          <p:cNvPicPr>
            <a:picLocks noChangeAspect="1"/>
          </p:cNvPicPr>
          <p:nvPr/>
        </p:nvPicPr>
        <p:blipFill>
          <a:blip r:embed="rId8"/>
          <a:stretch>
            <a:fillRect/>
          </a:stretch>
        </p:blipFill>
        <p:spPr>
          <a:xfrm>
            <a:off x="6585913" y="3431733"/>
            <a:ext cx="1281191" cy="1281191"/>
          </a:xfrm>
          <a:prstGeom prst="rect">
            <a:avLst/>
          </a:prstGeom>
        </p:spPr>
      </p:pic>
      <p:pic>
        <p:nvPicPr>
          <p:cNvPr id="17" name="Picture 17" descr="Logo, company name&#10;&#10;Description automatically generated">
            <a:extLst>
              <a:ext uri="{FF2B5EF4-FFF2-40B4-BE49-F238E27FC236}">
                <a16:creationId xmlns:a16="http://schemas.microsoft.com/office/drawing/2014/main" id="{FFCDC014-E3E7-9A05-8C7D-C7562BAD67AB}"/>
              </a:ext>
            </a:extLst>
          </p:cNvPr>
          <p:cNvPicPr>
            <a:picLocks noChangeAspect="1"/>
          </p:cNvPicPr>
          <p:nvPr/>
        </p:nvPicPr>
        <p:blipFill>
          <a:blip r:embed="rId9"/>
          <a:stretch>
            <a:fillRect/>
          </a:stretch>
        </p:blipFill>
        <p:spPr>
          <a:xfrm>
            <a:off x="8197355" y="3531668"/>
            <a:ext cx="1481060" cy="1481060"/>
          </a:xfrm>
          <a:prstGeom prst="rect">
            <a:avLst/>
          </a:prstGeom>
        </p:spPr>
      </p:pic>
      <p:pic>
        <p:nvPicPr>
          <p:cNvPr id="18" name="Picture 18" descr="A picture containing text, clipart&#10;&#10;Description automatically generated">
            <a:extLst>
              <a:ext uri="{FF2B5EF4-FFF2-40B4-BE49-F238E27FC236}">
                <a16:creationId xmlns:a16="http://schemas.microsoft.com/office/drawing/2014/main" id="{7BD83571-A1C0-DC23-B35C-83E606ED5831}"/>
              </a:ext>
            </a:extLst>
          </p:cNvPr>
          <p:cNvPicPr>
            <a:picLocks noChangeAspect="1"/>
          </p:cNvPicPr>
          <p:nvPr/>
        </p:nvPicPr>
        <p:blipFill>
          <a:blip r:embed="rId10"/>
          <a:stretch>
            <a:fillRect/>
          </a:stretch>
        </p:blipFill>
        <p:spPr>
          <a:xfrm>
            <a:off x="8305643" y="5052076"/>
            <a:ext cx="1376910" cy="1438275"/>
          </a:xfrm>
          <a:prstGeom prst="rect">
            <a:avLst/>
          </a:prstGeom>
        </p:spPr>
      </p:pic>
    </p:spTree>
    <p:extLst>
      <p:ext uri="{BB962C8B-B14F-4D97-AF65-F5344CB8AC3E}">
        <p14:creationId xmlns:p14="http://schemas.microsoft.com/office/powerpoint/2010/main" val="364127812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AD47DF-2020-B69D-D2D7-A85B86F1EA89}"/>
              </a:ext>
            </a:extLst>
          </p:cNvPr>
          <p:cNvSpPr>
            <a:spLocks noGrp="1"/>
          </p:cNvSpPr>
          <p:nvPr>
            <p:ph type="title"/>
          </p:nvPr>
        </p:nvSpPr>
        <p:spPr/>
        <p:txBody>
          <a:bodyPr/>
          <a:lstStyle/>
          <a:p>
            <a:endParaRPr lang="en-US"/>
          </a:p>
        </p:txBody>
      </p:sp>
      <p:pic>
        <p:nvPicPr>
          <p:cNvPr id="3" name="Picture 3" descr="Diagram&#10;&#10;Description automatically generated">
            <a:extLst>
              <a:ext uri="{FF2B5EF4-FFF2-40B4-BE49-F238E27FC236}">
                <a16:creationId xmlns:a16="http://schemas.microsoft.com/office/drawing/2014/main" id="{62395400-8C2C-C2FB-D588-7475AB5E8D83}"/>
              </a:ext>
            </a:extLst>
          </p:cNvPr>
          <p:cNvPicPr>
            <a:picLocks noChangeAspect="1"/>
          </p:cNvPicPr>
          <p:nvPr/>
        </p:nvPicPr>
        <p:blipFill>
          <a:blip r:embed="rId2"/>
          <a:stretch>
            <a:fillRect/>
          </a:stretch>
        </p:blipFill>
        <p:spPr>
          <a:xfrm>
            <a:off x="1331344" y="-36606"/>
            <a:ext cx="9816859" cy="6888080"/>
          </a:xfrm>
          <a:prstGeom prst="rect">
            <a:avLst/>
          </a:prstGeom>
        </p:spPr>
      </p:pic>
    </p:spTree>
    <p:extLst>
      <p:ext uri="{BB962C8B-B14F-4D97-AF65-F5344CB8AC3E}">
        <p14:creationId xmlns:p14="http://schemas.microsoft.com/office/powerpoint/2010/main" val="308817932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mn-lt"/>
              </a:rPr>
              <a:t>Self-testing and diagnosis of errors</a:t>
            </a:r>
          </a:p>
        </p:txBody>
      </p:sp>
      <p:sp>
        <p:nvSpPr>
          <p:cNvPr id="4" name="Text Placeholder 3"/>
          <p:cNvSpPr>
            <a:spLocks noGrp="1"/>
          </p:cNvSpPr>
          <p:nvPr>
            <p:ph type="body" idx="1"/>
          </p:nvPr>
        </p:nvSpPr>
        <p:spPr>
          <a:xfrm>
            <a:off x="327431" y="1556472"/>
            <a:ext cx="5782548" cy="795158"/>
          </a:xfrm>
          <a:solidFill>
            <a:srgbClr val="FFFF00"/>
          </a:solidFill>
        </p:spPr>
        <p:txBody>
          <a:bodyPr>
            <a:normAutofit/>
          </a:bodyPr>
          <a:lstStyle/>
          <a:p>
            <a:pPr algn="ctr"/>
            <a:r>
              <a:rPr lang="en-GB" sz="3200"/>
              <a:t>Understanding of the subject</a:t>
            </a:r>
            <a:endParaRPr lang="en-US"/>
          </a:p>
        </p:txBody>
      </p:sp>
      <p:sp>
        <p:nvSpPr>
          <p:cNvPr id="5" name="Content Placeholder 4"/>
          <p:cNvSpPr>
            <a:spLocks noGrp="1"/>
          </p:cNvSpPr>
          <p:nvPr>
            <p:ph sz="half" idx="2"/>
          </p:nvPr>
        </p:nvSpPr>
        <p:spPr>
          <a:xfrm>
            <a:off x="325341" y="2505075"/>
            <a:ext cx="5770784" cy="3103220"/>
          </a:xfrm>
          <a:solidFill>
            <a:srgbClr val="FFFF00"/>
          </a:solidFill>
        </p:spPr>
        <p:txBody>
          <a:bodyPr vert="horz" lIns="91440" tIns="45720" rIns="91440" bIns="45720" rtlCol="0" anchor="t">
            <a:normAutofit fontScale="85000" lnSpcReduction="20000"/>
          </a:bodyPr>
          <a:lstStyle/>
          <a:p>
            <a:r>
              <a:rPr lang="en-GB"/>
              <a:t>Did you get it wrong because you didn’t know that part of the subject?</a:t>
            </a:r>
          </a:p>
          <a:p>
            <a:endParaRPr lang="en-GB"/>
          </a:p>
          <a:p>
            <a:endParaRPr lang="en-GB"/>
          </a:p>
          <a:p>
            <a:pPr marL="0" indent="0">
              <a:buNone/>
            </a:pPr>
            <a:endParaRPr lang="en-GB">
              <a:cs typeface="Calibri"/>
            </a:endParaRPr>
          </a:p>
          <a:p>
            <a:r>
              <a:rPr lang="en-GB"/>
              <a:t>Solution: focused revision</a:t>
            </a:r>
            <a:endParaRPr lang="en-GB">
              <a:cs typeface="Calibri"/>
            </a:endParaRPr>
          </a:p>
          <a:p>
            <a:pPr marL="0" indent="0">
              <a:buNone/>
            </a:pPr>
            <a:r>
              <a:rPr lang="en-GB" b="1" u="sng">
                <a:cs typeface="Calibri"/>
              </a:rPr>
              <a:t>Use Folding Frenzy/flashcard envelopes</a:t>
            </a:r>
            <a:endParaRPr lang="en-GB">
              <a:cs typeface="Calibri"/>
            </a:endParaRPr>
          </a:p>
          <a:p>
            <a:pPr marL="0" indent="0">
              <a:buNone/>
            </a:pPr>
            <a:r>
              <a:rPr lang="en-GB" b="1" u="sng">
                <a:cs typeface="Calibri"/>
              </a:rPr>
              <a:t>/Seneca/Quizlet</a:t>
            </a:r>
            <a:endParaRPr lang="en-GB">
              <a:ea typeface="Calibri"/>
              <a:cs typeface="Calibri"/>
            </a:endParaRPr>
          </a:p>
        </p:txBody>
      </p:sp>
      <p:sp>
        <p:nvSpPr>
          <p:cNvPr id="6" name="Text Placeholder 5"/>
          <p:cNvSpPr>
            <a:spLocks noGrp="1"/>
          </p:cNvSpPr>
          <p:nvPr>
            <p:ph type="body" sz="quarter" idx="3"/>
          </p:nvPr>
        </p:nvSpPr>
        <p:spPr>
          <a:xfrm>
            <a:off x="6383478" y="1554920"/>
            <a:ext cx="5086929" cy="798801"/>
          </a:xfrm>
          <a:solidFill>
            <a:schemeClr val="accent6">
              <a:lumMod val="60000"/>
              <a:lumOff val="40000"/>
            </a:schemeClr>
          </a:solidFill>
        </p:spPr>
        <p:txBody>
          <a:bodyPr>
            <a:normAutofit/>
          </a:bodyPr>
          <a:lstStyle/>
          <a:p>
            <a:pPr algn="ctr"/>
            <a:r>
              <a:rPr lang="en-GB" sz="3200"/>
              <a:t>Exam technique</a:t>
            </a:r>
          </a:p>
        </p:txBody>
      </p:sp>
      <p:sp>
        <p:nvSpPr>
          <p:cNvPr id="7" name="Content Placeholder 6"/>
          <p:cNvSpPr>
            <a:spLocks noGrp="1"/>
          </p:cNvSpPr>
          <p:nvPr>
            <p:ph sz="quarter" idx="4"/>
          </p:nvPr>
        </p:nvSpPr>
        <p:spPr>
          <a:xfrm>
            <a:off x="6440987" y="2505075"/>
            <a:ext cx="5086929" cy="3684588"/>
          </a:xfrm>
          <a:solidFill>
            <a:schemeClr val="accent6">
              <a:lumMod val="60000"/>
              <a:lumOff val="40000"/>
            </a:schemeClr>
          </a:solidFill>
        </p:spPr>
        <p:txBody>
          <a:bodyPr vert="horz" lIns="91440" tIns="45720" rIns="91440" bIns="45720" rtlCol="0" anchor="t">
            <a:normAutofit fontScale="85000" lnSpcReduction="20000"/>
          </a:bodyPr>
          <a:lstStyle/>
          <a:p>
            <a:r>
              <a:rPr lang="en-GB"/>
              <a:t>Did you get it wrong because you didn’t read the question properly or lack of experience with the </a:t>
            </a:r>
            <a:r>
              <a:rPr lang="en-GB" b="1" u="sng"/>
              <a:t>EXAM PAPER</a:t>
            </a:r>
            <a:r>
              <a:rPr lang="en-GB"/>
              <a:t>?</a:t>
            </a:r>
          </a:p>
          <a:p>
            <a:r>
              <a:rPr lang="en-GB"/>
              <a:t>Or because you didn’t do exactly what the </a:t>
            </a:r>
            <a:r>
              <a:rPr lang="en-GB" b="1" u="sng"/>
              <a:t>MARKSCHEME </a:t>
            </a:r>
            <a:r>
              <a:rPr lang="en-GB"/>
              <a:t>wanted?</a:t>
            </a:r>
            <a:endParaRPr lang="en-GB">
              <a:cs typeface="Calibri"/>
            </a:endParaRPr>
          </a:p>
          <a:p>
            <a:r>
              <a:rPr lang="en-GB">
                <a:cs typeface="Calibri"/>
              </a:rPr>
              <a:t>Or you haven't seen enough </a:t>
            </a:r>
            <a:r>
              <a:rPr lang="en-GB" b="1" u="sng">
                <a:cs typeface="Calibri"/>
              </a:rPr>
              <a:t>MODEL ANSWERS?</a:t>
            </a:r>
          </a:p>
          <a:p>
            <a:endParaRPr lang="en-GB"/>
          </a:p>
          <a:p>
            <a:r>
              <a:rPr lang="en-GB"/>
              <a:t>Solution: repeated deliberate practice using the 3 aids above</a:t>
            </a:r>
            <a:endParaRPr lang="en-GB">
              <a:cs typeface="Calibri"/>
            </a:endParaRPr>
          </a:p>
        </p:txBody>
      </p:sp>
    </p:spTree>
    <p:extLst>
      <p:ext uri="{BB962C8B-B14F-4D97-AF65-F5344CB8AC3E}">
        <p14:creationId xmlns:p14="http://schemas.microsoft.com/office/powerpoint/2010/main" val="196705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20473" y="4314423"/>
            <a:ext cx="6362164" cy="2360388"/>
          </a:xfrm>
          <a:solidFill>
            <a:srgbClr val="FF0000"/>
          </a:solidFill>
        </p:spPr>
        <p:txBody>
          <a:bodyPr>
            <a:noAutofit/>
          </a:bodyPr>
          <a:lstStyle/>
          <a:p>
            <a:pPr algn="ctr"/>
            <a:r>
              <a:rPr lang="en-GB" sz="4000" b="1">
                <a:latin typeface="+mn-lt"/>
              </a:rPr>
              <a:t>What is your biggest </a:t>
            </a:r>
            <a:br>
              <a:rPr lang="en-GB" sz="4000" b="1">
                <a:latin typeface="+mn-lt"/>
              </a:rPr>
            </a:br>
            <a:r>
              <a:rPr lang="en-GB" sz="4000" b="1" i="1">
                <a:latin typeface="+mn-lt"/>
              </a:rPr>
              <a:t>FEAR</a:t>
            </a:r>
            <a:r>
              <a:rPr lang="en-GB" sz="4000" b="1">
                <a:latin typeface="+mn-lt"/>
              </a:rPr>
              <a:t> </a:t>
            </a:r>
            <a:br>
              <a:rPr lang="en-GB" sz="4000" b="1">
                <a:latin typeface="+mn-lt"/>
              </a:rPr>
            </a:br>
            <a:r>
              <a:rPr lang="en-GB" sz="4000" b="1">
                <a:latin typeface="+mn-lt"/>
              </a:rPr>
              <a:t>about </a:t>
            </a:r>
            <a:br>
              <a:rPr lang="en-GB" sz="4000" b="1">
                <a:latin typeface="+mn-lt"/>
              </a:rPr>
            </a:br>
            <a:r>
              <a:rPr lang="en-GB" b="1">
                <a:latin typeface="+mn-lt"/>
              </a:rPr>
              <a:t>THE EXAM PAPER…….?</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0608" y="0"/>
            <a:ext cx="2575775" cy="3592529"/>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834908" y="180178"/>
            <a:ext cx="3129566" cy="3412351"/>
          </a:xfrm>
          <a:prstGeom prst="rect">
            <a:avLst/>
          </a:prstGeom>
        </p:spPr>
      </p:pic>
      <p:sp>
        <p:nvSpPr>
          <p:cNvPr id="5" name="AutoShape 2" descr="Image result for GCSE 2017 EXAM PAPER"/>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AutoShape 4" descr="Image result for GCSE 2017 EXAM PAPER"/>
          <p:cNvSpPr>
            <a:spLocks noChangeAspect="1" noChangeArrowheads="1"/>
          </p:cNvSpPr>
          <p:nvPr/>
        </p:nvSpPr>
        <p:spPr bwMode="auto">
          <a:xfrm>
            <a:off x="120650" y="1587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aphicFrame>
        <p:nvGraphicFramePr>
          <p:cNvPr id="8" name="Object 7"/>
          <p:cNvGraphicFramePr>
            <a:graphicFrameLocks noChangeAspect="1"/>
          </p:cNvGraphicFramePr>
          <p:nvPr/>
        </p:nvGraphicFramePr>
        <p:xfrm>
          <a:off x="3863662" y="104638"/>
          <a:ext cx="3902299" cy="4080996"/>
        </p:xfrm>
        <a:graphic>
          <a:graphicData uri="http://schemas.openxmlformats.org/presentationml/2006/ole">
            <mc:AlternateContent xmlns:mc="http://schemas.openxmlformats.org/markup-compatibility/2006">
              <mc:Choice xmlns:v="urn:schemas-microsoft-com:vml" Requires="v">
                <p:oleObj spid="_x0000_s1028" name="Acrobat Document" r:id="rId5" imgW="5667139" imgH="8019997" progId="AcroExch.Document.11">
                  <p:embed/>
                </p:oleObj>
              </mc:Choice>
              <mc:Fallback>
                <p:oleObj name="Acrobat Document" r:id="rId5" imgW="5667139" imgH="8019997" progId="AcroExch.Document.11">
                  <p:embed/>
                  <p:pic>
                    <p:nvPicPr>
                      <p:cNvPr id="8" name="Object 7"/>
                      <p:cNvPicPr/>
                      <p:nvPr/>
                    </p:nvPicPr>
                    <p:blipFill>
                      <a:blip r:embed="rId6"/>
                      <a:stretch>
                        <a:fillRect/>
                      </a:stretch>
                    </p:blipFill>
                    <p:spPr>
                      <a:xfrm>
                        <a:off x="3863662" y="104638"/>
                        <a:ext cx="3902299" cy="4080996"/>
                      </a:xfrm>
                      <a:prstGeom prst="rect">
                        <a:avLst/>
                      </a:prstGeom>
                    </p:spPr>
                  </p:pic>
                </p:oleObj>
              </mc:Fallback>
            </mc:AlternateContent>
          </a:graphicData>
        </a:graphic>
      </p:graphicFrame>
    </p:spTree>
    <p:extLst>
      <p:ext uri="{BB962C8B-B14F-4D97-AF65-F5344CB8AC3E}">
        <p14:creationId xmlns:p14="http://schemas.microsoft.com/office/powerpoint/2010/main" val="47516972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816243" y="2064911"/>
            <a:ext cx="3546066" cy="3878781"/>
          </a:xfrm>
          <a:prstGeom prst="rect">
            <a:avLst/>
          </a:prstGeom>
          <a:effectLst>
            <a:outerShdw blurRad="50800" dist="50800" dir="5400000" algn="ctr" rotWithShape="0">
              <a:schemeClr val="bg2"/>
            </a:outerShdw>
          </a:effectLst>
        </p:spPr>
      </p:pic>
      <p:sp>
        <p:nvSpPr>
          <p:cNvPr id="2" name="Title 1"/>
          <p:cNvSpPr>
            <a:spLocks noGrp="1"/>
          </p:cNvSpPr>
          <p:nvPr>
            <p:ph type="title"/>
          </p:nvPr>
        </p:nvSpPr>
        <p:spPr>
          <a:xfrm>
            <a:off x="128337" y="2981875"/>
            <a:ext cx="11273307" cy="1143000"/>
          </a:xfrm>
        </p:spPr>
        <p:txBody>
          <a:bodyPr>
            <a:noAutofit/>
          </a:bodyPr>
          <a:lstStyle/>
          <a:p>
            <a:pPr algn="l"/>
            <a:r>
              <a:rPr lang="en-GB" sz="2800" b="1">
                <a:solidFill>
                  <a:srgbClr val="000000"/>
                </a:solidFill>
              </a:rPr>
              <a:t>Anticipation of starting – have the topics that I want to come up, come up?</a:t>
            </a:r>
            <a:br>
              <a:rPr lang="en-GB" sz="2800" b="1">
                <a:solidFill>
                  <a:srgbClr val="000000"/>
                </a:solidFill>
                <a:cs typeface="Calibri"/>
              </a:rPr>
            </a:br>
            <a:br>
              <a:rPr lang="en-GB" sz="2800" b="1">
                <a:solidFill>
                  <a:srgbClr val="000000"/>
                </a:solidFill>
              </a:rPr>
            </a:br>
            <a:r>
              <a:rPr lang="en-GB" sz="2800" b="1">
                <a:solidFill>
                  <a:srgbClr val="000000"/>
                </a:solidFill>
              </a:rPr>
              <a:t>Getting going … turning the page, the first question.....</a:t>
            </a:r>
            <a:br>
              <a:rPr lang="en-GB" sz="2800" b="1">
                <a:solidFill>
                  <a:srgbClr val="000000"/>
                </a:solidFill>
                <a:cs typeface="Calibri"/>
              </a:rPr>
            </a:br>
            <a:br>
              <a:rPr lang="en-GB" sz="2800" b="1">
                <a:solidFill>
                  <a:srgbClr val="000000"/>
                </a:solidFill>
                <a:cs typeface="Calibri"/>
              </a:rPr>
            </a:br>
            <a:r>
              <a:rPr lang="en-GB" sz="2800" b="1">
                <a:solidFill>
                  <a:srgbClr val="000000"/>
                </a:solidFill>
                <a:ea typeface="Calibri"/>
                <a:cs typeface="Calibri"/>
              </a:rPr>
              <a:t>Being aware of other people in the hall – how fast they are writing, their body language..</a:t>
            </a:r>
            <a:br>
              <a:rPr lang="en-GB" sz="2800" b="1">
                <a:solidFill>
                  <a:srgbClr val="000000"/>
                </a:solidFill>
                <a:ea typeface="Calibri"/>
                <a:cs typeface="Calibri"/>
              </a:rPr>
            </a:br>
            <a:br>
              <a:rPr lang="en-GB" sz="2800" b="1">
                <a:solidFill>
                  <a:srgbClr val="000000"/>
                </a:solidFill>
              </a:rPr>
            </a:br>
            <a:r>
              <a:rPr lang="en-GB" sz="2800" b="1">
                <a:solidFill>
                  <a:srgbClr val="000000"/>
                </a:solidFill>
              </a:rPr>
              <a:t>Time Management</a:t>
            </a:r>
            <a:br>
              <a:rPr lang="en-GB" sz="2800" b="1">
                <a:solidFill>
                  <a:srgbClr val="000000"/>
                </a:solidFill>
              </a:rPr>
            </a:br>
            <a:br>
              <a:rPr lang="en-GB" sz="2800" b="1">
                <a:solidFill>
                  <a:srgbClr val="000000"/>
                </a:solidFill>
              </a:rPr>
            </a:br>
            <a:r>
              <a:rPr lang="en-GB" sz="2800" b="1">
                <a:solidFill>
                  <a:srgbClr val="000000"/>
                </a:solidFill>
              </a:rPr>
              <a:t>Stronger/weaker question types</a:t>
            </a:r>
            <a:br>
              <a:rPr lang="en-GB" sz="2800" b="1">
                <a:solidFill>
                  <a:srgbClr val="000000"/>
                </a:solidFill>
                <a:cs typeface="Calibri"/>
              </a:rPr>
            </a:br>
            <a:br>
              <a:rPr lang="en-GB" sz="2800" b="1">
                <a:solidFill>
                  <a:srgbClr val="000000"/>
                </a:solidFill>
              </a:rPr>
            </a:br>
            <a:r>
              <a:rPr lang="en-GB" sz="2800" b="1">
                <a:solidFill>
                  <a:srgbClr val="000000"/>
                </a:solidFill>
                <a:cs typeface="Calibri"/>
              </a:rPr>
              <a:t>Understanding the COMMAND word in the </a:t>
            </a:r>
            <a:br>
              <a:rPr lang="en-GB" sz="2800" b="1">
                <a:solidFill>
                  <a:srgbClr val="000000"/>
                </a:solidFill>
                <a:cs typeface="Calibri"/>
              </a:rPr>
            </a:br>
            <a:r>
              <a:rPr lang="en-GB" sz="2800" b="1">
                <a:solidFill>
                  <a:srgbClr val="000000"/>
                </a:solidFill>
                <a:cs typeface="Calibri"/>
              </a:rPr>
              <a:t>question                                           </a:t>
            </a:r>
            <a:br>
              <a:rPr lang="en-GB" sz="2800" b="1">
                <a:solidFill>
                  <a:srgbClr val="000000"/>
                </a:solidFill>
              </a:rPr>
            </a:br>
            <a:br>
              <a:rPr lang="en-GB" sz="2800" b="1">
                <a:solidFill>
                  <a:srgbClr val="000000"/>
                </a:solidFill>
              </a:rPr>
            </a:br>
            <a:r>
              <a:rPr lang="en-GB" sz="2800" b="1">
                <a:solidFill>
                  <a:srgbClr val="000000"/>
                </a:solidFill>
              </a:rPr>
              <a:t>Thinking about what happened LAST TIME I did this paper          </a:t>
            </a:r>
            <a:br>
              <a:rPr lang="en-GB" sz="2800" b="1">
                <a:solidFill>
                  <a:srgbClr val="000000"/>
                </a:solidFill>
              </a:rPr>
            </a:br>
            <a:r>
              <a:rPr lang="en-GB" sz="2800" b="1">
                <a:solidFill>
                  <a:srgbClr val="000000"/>
                </a:solidFill>
                <a:ea typeface="Calibri"/>
                <a:cs typeface="Calibri"/>
              </a:rPr>
              <a:t>                                                                                      </a:t>
            </a:r>
            <a:br>
              <a:rPr lang="en-GB" sz="2800" b="1">
                <a:solidFill>
                  <a:srgbClr val="000000"/>
                </a:solidFill>
              </a:rPr>
            </a:br>
            <a:endParaRPr lang="en-GB" sz="2800" b="1">
              <a:solidFill>
                <a:srgbClr val="000000"/>
              </a:solidFill>
              <a:cs typeface="Calibri"/>
            </a:endParaRPr>
          </a:p>
        </p:txBody>
      </p:sp>
    </p:spTree>
    <p:extLst>
      <p:ext uri="{BB962C8B-B14F-4D97-AF65-F5344CB8AC3E}">
        <p14:creationId xmlns:p14="http://schemas.microsoft.com/office/powerpoint/2010/main" val="3950751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 y="2168014"/>
            <a:ext cx="12452250" cy="1143000"/>
          </a:xfrm>
        </p:spPr>
        <p:txBody>
          <a:bodyPr>
            <a:noAutofit/>
          </a:bodyPr>
          <a:lstStyle/>
          <a:p>
            <a:pPr algn="l"/>
            <a:r>
              <a:rPr lang="en-GB" sz="3200" b="1">
                <a:solidFill>
                  <a:srgbClr val="00B050"/>
                </a:solidFill>
              </a:rPr>
              <a:t>Knowing your stronger/weaker question types and confronting them </a:t>
            </a:r>
            <a:br>
              <a:rPr lang="en-GB" sz="3200" b="1">
                <a:solidFill>
                  <a:srgbClr val="00B050"/>
                </a:solidFill>
              </a:rPr>
            </a:br>
            <a:r>
              <a:rPr lang="en-GB" sz="3200" b="1">
                <a:solidFill>
                  <a:srgbClr val="00B050"/>
                </a:solidFill>
              </a:rPr>
              <a:t>by practising where you are weaker.......</a:t>
            </a:r>
            <a:br>
              <a:rPr lang="en-GB" sz="3200" b="1"/>
            </a:br>
            <a:br>
              <a:rPr lang="en-GB" sz="3200" b="1"/>
            </a:br>
            <a:r>
              <a:rPr lang="en-GB" sz="3200" b="1" u="sng">
                <a:solidFill>
                  <a:srgbClr val="00B050"/>
                </a:solidFill>
              </a:rPr>
              <a:t>Doing</a:t>
            </a:r>
            <a:r>
              <a:rPr lang="en-GB" sz="3200" b="1">
                <a:solidFill>
                  <a:srgbClr val="00B050"/>
                </a:solidFill>
              </a:rPr>
              <a:t> back-to-back questions, different combinations</a:t>
            </a:r>
            <a:br>
              <a:rPr lang="en-GB" sz="3200" b="1"/>
            </a:br>
            <a:br>
              <a:rPr lang="en-GB" sz="3200" b="1"/>
            </a:br>
            <a:r>
              <a:rPr lang="en-GB" sz="3200" b="1">
                <a:solidFill>
                  <a:srgbClr val="00B050"/>
                </a:solidFill>
              </a:rPr>
              <a:t>Working out the timing for each section/question and practising TO THAT TIME</a:t>
            </a:r>
            <a:br>
              <a:rPr lang="en-GB" sz="3200" b="1"/>
            </a:br>
            <a:br>
              <a:rPr lang="en-GB" sz="3200" b="1"/>
            </a:br>
            <a:endParaRPr lang="en-GB" sz="3200" b="1">
              <a:solidFill>
                <a:srgbClr val="00B050"/>
              </a:solidFill>
            </a:endParaRPr>
          </a:p>
        </p:txBody>
      </p:sp>
      <p:sp>
        <p:nvSpPr>
          <p:cNvPr id="4" name="AutoShape 2" descr="Image result for confidence"/>
          <p:cNvSpPr>
            <a:spLocks noChangeAspect="1" noChangeArrowheads="1"/>
          </p:cNvSpPr>
          <p:nvPr/>
        </p:nvSpPr>
        <p:spPr bwMode="auto">
          <a:xfrm>
            <a:off x="-3175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5" name="Picture 4"/>
          <p:cNvPicPr>
            <a:picLocks noChangeAspect="1"/>
          </p:cNvPicPr>
          <p:nvPr/>
        </p:nvPicPr>
        <p:blipFill>
          <a:blip r:embed="rId2"/>
          <a:stretch>
            <a:fillRect/>
          </a:stretch>
        </p:blipFill>
        <p:spPr>
          <a:xfrm>
            <a:off x="3865101" y="3912871"/>
            <a:ext cx="3995790" cy="2721304"/>
          </a:xfrm>
          <a:prstGeom prst="rect">
            <a:avLst/>
          </a:prstGeom>
        </p:spPr>
      </p:pic>
    </p:spTree>
    <p:extLst>
      <p:ext uri="{BB962C8B-B14F-4D97-AF65-F5344CB8AC3E}">
        <p14:creationId xmlns:p14="http://schemas.microsoft.com/office/powerpoint/2010/main" val="3967177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 name="Picture 30"/>
          <p:cNvPicPr>
            <a:picLocks noChangeAspect="1"/>
          </p:cNvPicPr>
          <p:nvPr/>
        </p:nvPicPr>
        <p:blipFill>
          <a:blip r:embed="rId2"/>
          <a:stretch>
            <a:fillRect/>
          </a:stretch>
        </p:blipFill>
        <p:spPr>
          <a:xfrm>
            <a:off x="3426484" y="1450398"/>
            <a:ext cx="9254209" cy="4984987"/>
          </a:xfrm>
          <a:prstGeom prst="rect">
            <a:avLst/>
          </a:prstGeom>
        </p:spPr>
      </p:pic>
      <p:pic>
        <p:nvPicPr>
          <p:cNvPr id="4109" name="Picture 1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095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8" name="Picture 1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953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7" name="Picture 11"/>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3524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6"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3"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0" y="0"/>
            <a:ext cx="5334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0"/>
            <a:ext cx="4667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1" name="Picture 5"/>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9" name="Picture 3"/>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0"/>
            <a:ext cx="581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097" name="Picture 1"/>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3" name="Picture 2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4095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2" name="Picture 2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0" y="0"/>
            <a:ext cx="495300"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1" name="Picture 2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0" y="0"/>
            <a:ext cx="3524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5" name="Picture 19"/>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0"/>
            <a:ext cx="2000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4" name="Picture 18"/>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0"/>
            <a:ext cx="14287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2" name="Picture 16"/>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4111" name="Picture 15"/>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276225" cy="390525"/>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1"/>
          <p:cNvPicPr>
            <a:picLocks noChangeAspect="1"/>
          </p:cNvPicPr>
          <p:nvPr/>
        </p:nvPicPr>
        <p:blipFill>
          <a:blip r:embed="rId15"/>
          <a:stretch>
            <a:fillRect/>
          </a:stretch>
        </p:blipFill>
        <p:spPr>
          <a:xfrm>
            <a:off x="0" y="348237"/>
            <a:ext cx="3396623" cy="3193453"/>
          </a:xfrm>
          <a:prstGeom prst="rect">
            <a:avLst/>
          </a:prstGeom>
        </p:spPr>
      </p:pic>
      <p:sp>
        <p:nvSpPr>
          <p:cNvPr id="33" name="Title 1"/>
          <p:cNvSpPr txBox="1">
            <a:spLocks/>
          </p:cNvSpPr>
          <p:nvPr/>
        </p:nvSpPr>
        <p:spPr>
          <a:xfrm>
            <a:off x="3606085" y="158704"/>
            <a:ext cx="8409904" cy="1236372"/>
          </a:xfrm>
          <a:prstGeom prst="rect">
            <a:avLst/>
          </a:prstGeom>
          <a:solidFill>
            <a:schemeClr val="bg1"/>
          </a:solidFill>
        </p:spPr>
        <p:txBody>
          <a:bodyP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a:ln>
                  <a:noFill/>
                </a:ln>
                <a:solidFill>
                  <a:prstClr val="black"/>
                </a:solidFill>
                <a:effectLst/>
                <a:uLnTx/>
                <a:uFillTx/>
                <a:latin typeface="Calibri"/>
                <a:ea typeface="+mj-ea"/>
                <a:cs typeface="+mj-cs"/>
              </a:rPr>
              <a:t>KNOWING and USING the </a:t>
            </a:r>
            <a:r>
              <a:rPr kumimoji="0" lang="en-GB" sz="4000" b="1" i="0" u="none" strike="noStrike" kern="1200" cap="none" spc="0" normalizeH="0" baseline="0" noProof="0" err="1">
                <a:ln>
                  <a:noFill/>
                </a:ln>
                <a:solidFill>
                  <a:prstClr val="black"/>
                </a:solidFill>
                <a:effectLst/>
                <a:uLnTx/>
                <a:uFillTx/>
                <a:latin typeface="Calibri"/>
                <a:ea typeface="+mj-ea"/>
                <a:cs typeface="+mj-cs"/>
              </a:rPr>
              <a:t>markscheme</a:t>
            </a:r>
            <a:endParaRPr kumimoji="0" lang="en-GB" sz="4400" b="1" i="0" u="none" strike="noStrike" kern="1200" cap="none" spc="0" normalizeH="0" baseline="0" noProof="0">
              <a:ln>
                <a:noFill/>
              </a:ln>
              <a:solidFill>
                <a:prstClr val="black"/>
              </a:solidFill>
              <a:effectLst/>
              <a:uLnTx/>
              <a:uFillTx/>
              <a:latin typeface="Calibri"/>
              <a:ea typeface="+mj-ea"/>
              <a:cs typeface="+mj-cs"/>
            </a:endParaRPr>
          </a:p>
        </p:txBody>
      </p:sp>
    </p:spTree>
    <p:extLst>
      <p:ext uri="{BB962C8B-B14F-4D97-AF65-F5344CB8AC3E}">
        <p14:creationId xmlns:p14="http://schemas.microsoft.com/office/powerpoint/2010/main" val="238187150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cNvSpPr>
            <a:spLocks noGrp="1"/>
          </p:cNvSpPr>
          <p:nvPr>
            <p:ph idx="1"/>
          </p:nvPr>
        </p:nvSpPr>
        <p:spPr>
          <a:xfrm>
            <a:off x="1981200" y="1086416"/>
            <a:ext cx="8229600" cy="4725910"/>
          </a:xfrm>
        </p:spPr>
        <p:txBody>
          <a:bodyPr>
            <a:noAutofit/>
          </a:bodyPr>
          <a:lstStyle/>
          <a:p>
            <a:pPr marL="0" indent="0">
              <a:spcBef>
                <a:spcPts val="900"/>
              </a:spcBef>
              <a:spcAft>
                <a:spcPts val="900"/>
              </a:spcAft>
              <a:buNone/>
            </a:pPr>
            <a:r>
              <a:rPr lang="en-US" sz="2400"/>
              <a:t>Let’s look at an example.</a:t>
            </a:r>
          </a:p>
          <a:p>
            <a:pPr marL="0" indent="0">
              <a:spcBef>
                <a:spcPts val="900"/>
              </a:spcBef>
              <a:spcAft>
                <a:spcPts val="900"/>
              </a:spcAft>
              <a:buNone/>
            </a:pPr>
            <a:endParaRPr lang="en-US"/>
          </a:p>
          <a:p>
            <a:pPr marL="0" indent="0">
              <a:spcBef>
                <a:spcPts val="900"/>
              </a:spcBef>
              <a:spcAft>
                <a:spcPts val="900"/>
              </a:spcAft>
              <a:buNone/>
            </a:pPr>
            <a:r>
              <a:rPr lang="en-US" sz="2400" b="1">
                <a:solidFill>
                  <a:schemeClr val="accent3"/>
                </a:solidFill>
              </a:rPr>
              <a:t>Remember:</a:t>
            </a:r>
            <a:r>
              <a:rPr lang="en-US" sz="2400"/>
              <a:t> </a:t>
            </a:r>
            <a:r>
              <a:rPr lang="en-GB" sz="2400"/>
              <a:t>You will be awarded 1 mark for the identification of a relevant and appropriate way in which the historian argues that the ‘Harrying of the North’ had a powerful impact, 1 mark for a basic explanation of this and 1 mark for developing your explanation.</a:t>
            </a:r>
            <a:r>
              <a:rPr lang="en-US" sz="2400"/>
              <a:t> </a:t>
            </a:r>
          </a:p>
          <a:p>
            <a:pPr marL="0" indent="0">
              <a:spcBef>
                <a:spcPts val="900"/>
              </a:spcBef>
              <a:spcAft>
                <a:spcPts val="900"/>
              </a:spcAft>
              <a:buNone/>
            </a:pPr>
            <a:r>
              <a:rPr lang="en-US" sz="2400"/>
              <a:t>Before you click on the example answer, have a go at answering the question yourself.  </a:t>
            </a:r>
            <a:endParaRPr lang="en-GB" sz="2400"/>
          </a:p>
        </p:txBody>
      </p:sp>
      <p:sp>
        <p:nvSpPr>
          <p:cNvPr id="24" name="Q1 button"/>
          <p:cNvSpPr/>
          <p:nvPr/>
        </p:nvSpPr>
        <p:spPr>
          <a:xfrm>
            <a:off x="4084287" y="1781224"/>
            <a:ext cx="4049763"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Click here for an example of Question 6a</a:t>
            </a:r>
          </a:p>
        </p:txBody>
      </p:sp>
      <p:pic>
        <p:nvPicPr>
          <p:cNvPr id="14" name="Picture 13">
            <a:hlinkClick r:id="" action="ppaction://hlinkshowjump?jump=nextslide"/>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728822" y="6107969"/>
            <a:ext cx="981375" cy="816796"/>
          </a:xfrm>
          <a:prstGeom prst="rect">
            <a:avLst/>
          </a:prstGeom>
        </p:spPr>
      </p:pic>
      <p:pic>
        <p:nvPicPr>
          <p:cNvPr id="15" name="Picture 14">
            <a:hlinkClick r:id="rId4" action="ppaction://hlinksldjump"/>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1493496" y="6107969"/>
            <a:ext cx="987470" cy="816796"/>
          </a:xfrm>
          <a:prstGeom prst="rect">
            <a:avLst/>
          </a:prstGeom>
        </p:spPr>
      </p:pic>
      <p:sp>
        <p:nvSpPr>
          <p:cNvPr id="10" name="AE button 1"/>
          <p:cNvSpPr/>
          <p:nvPr/>
        </p:nvSpPr>
        <p:spPr>
          <a:xfrm>
            <a:off x="5094798" y="5379920"/>
            <a:ext cx="2002408"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EXAMPLE ANSWER</a:t>
            </a:r>
          </a:p>
        </p:txBody>
      </p:sp>
      <p:sp>
        <p:nvSpPr>
          <p:cNvPr id="11" name="Grey panel"/>
          <p:cNvSpPr/>
          <p:nvPr/>
        </p:nvSpPr>
        <p:spPr>
          <a:xfrm>
            <a:off x="1536281" y="739344"/>
            <a:ext cx="9136310" cy="6118657"/>
          </a:xfrm>
          <a:prstGeom prst="rect">
            <a:avLst/>
          </a:prstGeom>
          <a:solidFill>
            <a:schemeClr val="bg1">
              <a:alpha val="80000"/>
            </a:schemeClr>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AE 1"/>
          <p:cNvSpPr txBox="1"/>
          <p:nvPr/>
        </p:nvSpPr>
        <p:spPr>
          <a:xfrm>
            <a:off x="2747825" y="1719628"/>
            <a:ext cx="6696350" cy="4024179"/>
          </a:xfrm>
          <a:prstGeom prst="rect">
            <a:avLst/>
          </a:prstGeom>
          <a:solidFill>
            <a:schemeClr val="bg1"/>
          </a:solidFill>
          <a:ln>
            <a:solidFill>
              <a:schemeClr val="tx1"/>
            </a:solidFill>
          </a:ln>
        </p:spPr>
        <p:txBody>
          <a:bodyPr wrap="square" rtlCol="0">
            <a:spAutoFit/>
          </a:bodyPr>
          <a:lstStyle/>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Example answer</a:t>
            </a: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endPar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The historian argues that the Norman conquest had a powerful impact because it had a long term effect; the impact was felt for a long time. </a:t>
            </a:r>
            <a:r>
              <a:rPr kumimoji="0" lang="en-GB" sz="2200" b="0" i="0" u="none" strike="noStrike" kern="1200" cap="none" spc="0" normalizeH="0" baseline="0" noProof="0">
                <a:ln>
                  <a:noFill/>
                </a:ln>
                <a:solidFill>
                  <a:prstClr val="black"/>
                </a:solidFill>
                <a:effectLst/>
                <a:uLnTx/>
                <a:uFillTx/>
                <a:latin typeface="Calibri"/>
                <a:ea typeface="+mn-ea"/>
                <a:cs typeface="+mn-cs"/>
              </a:rPr>
              <a:t>[1]</a:t>
            </a: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This is shown by the description of the areas 16 years later which are described as still a ‘desolate wasteland’. </a:t>
            </a:r>
            <a:r>
              <a:rPr kumimoji="0" lang="en-GB" sz="2200" b="0" i="0" u="none" strike="noStrike" kern="1200" cap="none" spc="0" normalizeH="0" baseline="0" noProof="0">
                <a:ln>
                  <a:noFill/>
                </a:ln>
                <a:solidFill>
                  <a:prstClr val="black"/>
                </a:solidFill>
                <a:effectLst/>
                <a:uLnTx/>
                <a:uFillTx/>
                <a:latin typeface="Calibri"/>
                <a:ea typeface="+mn-ea"/>
                <a:cs typeface="+mn-cs"/>
              </a:rPr>
              <a:t>[1]</a:t>
            </a:r>
            <a:r>
              <a:rPr kumimoji="0" lang="en-GB" sz="2200" b="0" i="0" u="none" strike="noStrike" kern="1200" cap="none" spc="0" normalizeH="0" baseline="0" noProof="0">
                <a:ln>
                  <a:noFill/>
                </a:ln>
                <a:solidFill>
                  <a:prstClr val="black"/>
                </a:solidFill>
                <a:effectLst/>
                <a:uLnTx/>
                <a:uFillTx/>
                <a:latin typeface="Comic Sans MS" panose="030F0702030302020204" pitchFamily="66" charset="0"/>
                <a:ea typeface="+mn-ea"/>
                <a:cs typeface="+mn-cs"/>
              </a:rPr>
              <a:t> This image is supported by the use of the word ‘scar’ which suggests that the impact is long lasting and can still be seen. </a:t>
            </a:r>
            <a:r>
              <a:rPr kumimoji="0" lang="en-GB" sz="2200" b="0" i="0" u="none" strike="noStrike" kern="1200" cap="none" spc="0" normalizeH="0" baseline="0" noProof="0">
                <a:ln>
                  <a:noFill/>
                </a:ln>
                <a:solidFill>
                  <a:prstClr val="black"/>
                </a:solidFill>
                <a:effectLst/>
                <a:uLnTx/>
                <a:uFillTx/>
                <a:latin typeface="Calibri"/>
                <a:ea typeface="+mn-ea"/>
                <a:cs typeface="+mn-cs"/>
              </a:rPr>
              <a:t>[1]</a:t>
            </a:r>
          </a:p>
          <a:p>
            <a:pPr marL="0" marR="0" lvl="0" indent="0" algn="l" defTabSz="457200" rtl="0" eaLnBrk="1" fontAlgn="auto" latinLnBrk="0" hangingPunct="1">
              <a:lnSpc>
                <a:spcPct val="100000"/>
              </a:lnSpc>
              <a:spcBef>
                <a:spcPts val="300"/>
              </a:spcBef>
              <a:spcAft>
                <a:spcPts val="0"/>
              </a:spcAft>
              <a:buClrTx/>
              <a:buSzTx/>
              <a:buFontTx/>
              <a:buNone/>
              <a:tabLst>
                <a:tab pos="358775" algn="l"/>
                <a:tab pos="717550" algn="l"/>
                <a:tab pos="5286375" algn="l"/>
              </a:tabLst>
              <a:defRPr/>
            </a:pPr>
            <a:endParaRPr kumimoji="0" lang="en-GB" sz="2400" b="1" i="1" u="none" strike="noStrike" kern="1200" cap="none" spc="0" normalizeH="0" baseline="0" noProof="0">
              <a:ln>
                <a:noFill/>
              </a:ln>
              <a:solidFill>
                <a:prstClr val="black"/>
              </a:solidFill>
              <a:effectLst/>
              <a:uLnTx/>
              <a:uFillTx/>
              <a:latin typeface="Comic Sans MS" panose="030F0702030302020204" pitchFamily="66" charset="0"/>
              <a:ea typeface="+mn-ea"/>
              <a:cs typeface="+mn-cs"/>
            </a:endParaRPr>
          </a:p>
        </p:txBody>
      </p:sp>
      <p:sp>
        <p:nvSpPr>
          <p:cNvPr id="13" name="Close"/>
          <p:cNvSpPr/>
          <p:nvPr/>
        </p:nvSpPr>
        <p:spPr>
          <a:xfrm>
            <a:off x="5707528" y="6205854"/>
            <a:ext cx="776944" cy="369332"/>
          </a:xfrm>
          <a:prstGeom prst="rect">
            <a:avLst/>
          </a:prstGeom>
          <a:solidFill>
            <a:schemeClr val="accent3"/>
          </a:solidFill>
          <a:ln>
            <a:solidFill>
              <a:schemeClr val="accent3">
                <a:lumMod val="40000"/>
                <a:lumOff val="60000"/>
              </a:schemeClr>
            </a:solidFill>
          </a:ln>
        </p:spPr>
        <p:txBody>
          <a:bodyPr wrap="non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white"/>
                </a:solidFill>
                <a:effectLst/>
                <a:uLnTx/>
                <a:uFillTx/>
                <a:latin typeface="Calibri"/>
                <a:ea typeface="+mn-ea"/>
                <a:cs typeface="+mn-cs"/>
              </a:rPr>
              <a:t>CLOSE</a:t>
            </a:r>
          </a:p>
        </p:txBody>
      </p:sp>
      <p:grpSp>
        <p:nvGrpSpPr>
          <p:cNvPr id="16" name="Group 15"/>
          <p:cNvGrpSpPr/>
          <p:nvPr/>
        </p:nvGrpSpPr>
        <p:grpSpPr>
          <a:xfrm>
            <a:off x="1408037" y="956804"/>
            <a:ext cx="8597130" cy="4954137"/>
            <a:chOff x="286603" y="928048"/>
            <a:chExt cx="8597130" cy="4954137"/>
          </a:xfrm>
        </p:grpSpPr>
        <p:sp>
          <p:nvSpPr>
            <p:cNvPr id="17" name="Question 1"/>
            <p:cNvSpPr txBox="1"/>
            <p:nvPr/>
          </p:nvSpPr>
          <p:spPr>
            <a:xfrm>
              <a:off x="286603" y="928048"/>
              <a:ext cx="8597130" cy="4954137"/>
            </a:xfrm>
            <a:prstGeom prst="rect">
              <a:avLst/>
            </a:prstGeom>
            <a:solidFill>
              <a:schemeClr val="bg1"/>
            </a:solidFill>
            <a:ln>
              <a:solidFill>
                <a:schemeClr val="tx1"/>
              </a:solidFill>
            </a:ln>
          </p:spPr>
          <p:txBody>
            <a:bodyPr wrap="square" rtlCol="0">
              <a:noAutofit/>
            </a:bodyPr>
            <a:lstStyle/>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Question 6a</a:t>
              </a: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endPar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In Interpretation A</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historian Robert</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Bartlett argues that</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‘Harrying of the</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North’ had a powerful</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impact on northern</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England. Identify and</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explain one way in</a:t>
              </a:r>
              <a:b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br>
              <a:r>
                <a:rPr kumimoji="0" lang="en-GB" sz="24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which he does this.</a:t>
              </a:r>
            </a:p>
            <a:p>
              <a:pPr marL="0" marR="0" lvl="0" indent="0" algn="l" defTabSz="457200" rtl="0" eaLnBrk="1" fontAlgn="auto" latinLnBrk="0" hangingPunct="1">
                <a:lnSpc>
                  <a:spcPct val="100000"/>
                </a:lnSpc>
                <a:spcBef>
                  <a:spcPts val="300"/>
                </a:spcBef>
                <a:spcAft>
                  <a:spcPts val="0"/>
                </a:spcAft>
                <a:buClrTx/>
                <a:buSzTx/>
                <a:buFontTx/>
                <a:buNone/>
                <a:tabLst>
                  <a:tab pos="2333625" algn="l"/>
                </a:tabLst>
                <a:defRPr/>
              </a:pPr>
              <a:endParaRPr kumimoji="0" lang="en-GB" sz="1800" b="0" i="0" u="none" strike="noStrike" kern="1200" cap="none" spc="0" normalizeH="0" baseline="0" noProof="0">
                <a:ln>
                  <a:noFill/>
                </a:ln>
                <a:solidFill>
                  <a:prstClr val="black"/>
                </a:solidFill>
                <a:effectLst/>
                <a:uLnTx/>
                <a:uFillTx/>
                <a:latin typeface="Cambria" panose="02040503050406030204" pitchFamily="18" charset="0"/>
                <a:ea typeface="+mn-ea"/>
                <a:cs typeface="+mn-cs"/>
              </a:endParaRPr>
            </a:p>
            <a:p>
              <a:pPr marL="0" marR="0" lvl="0" indent="0" algn="r" defTabSz="457200" rtl="0" eaLnBrk="1" fontAlgn="auto" latinLnBrk="0" hangingPunct="1">
                <a:lnSpc>
                  <a:spcPct val="100000"/>
                </a:lnSpc>
                <a:spcBef>
                  <a:spcPts val="300"/>
                </a:spcBef>
                <a:spcAft>
                  <a:spcPts val="0"/>
                </a:spcAft>
                <a:buClrTx/>
                <a:buSzTx/>
                <a:buFontTx/>
                <a:buNone/>
                <a:tabLst>
                  <a:tab pos="2333625" algn="l"/>
                </a:tabLst>
                <a:defRPr/>
              </a:pPr>
              <a:r>
                <a:rPr kumimoji="0" lang="en-GB" sz="2400" b="1" i="0" u="none" strike="noStrike" kern="1200" cap="none" spc="0" normalizeH="0" baseline="0" noProof="0">
                  <a:ln>
                    <a:noFill/>
                  </a:ln>
                  <a:solidFill>
                    <a:prstClr val="black"/>
                  </a:solidFill>
                  <a:effectLst/>
                  <a:uLnTx/>
                  <a:uFillTx/>
                  <a:latin typeface="Cambria" panose="02040503050406030204" pitchFamily="18" charset="0"/>
                  <a:ea typeface="+mn-ea"/>
                  <a:cs typeface="+mn-cs"/>
                </a:rPr>
                <a:t>[3]</a:t>
              </a:r>
            </a:p>
          </p:txBody>
        </p:sp>
        <p:sp>
          <p:nvSpPr>
            <p:cNvPr id="18" name="Rectangle 17"/>
            <p:cNvSpPr/>
            <p:nvPr/>
          </p:nvSpPr>
          <p:spPr>
            <a:xfrm>
              <a:off x="3588954" y="1149984"/>
              <a:ext cx="5106554" cy="4124206"/>
            </a:xfrm>
            <a:prstGeom prst="rect">
              <a:avLst/>
            </a:prstGeom>
            <a:solidFill>
              <a:schemeClr val="bg1"/>
            </a:solidFill>
            <a:ln>
              <a:solidFill>
                <a:schemeClr val="tx1"/>
              </a:solidFill>
            </a:ln>
            <a:effectLst/>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rPr>
                <a:t>In 1069, William marched on York and crushed the rebellion. The Normans devastated the North of England. They sacked every village and farmstead as they went. Then William divided his troops into smaller bands who destroyed any crops and livestock they could find ... </a:t>
              </a:r>
            </a:p>
            <a:p>
              <a:pPr marL="0" marR="0" lvl="0" indent="0" algn="l" defTabSz="457200" rtl="0" eaLnBrk="1" fontAlgn="auto" latinLnBrk="0" hangingPunct="1">
                <a:lnSpc>
                  <a:spcPct val="100000"/>
                </a:lnSpc>
                <a:spcBef>
                  <a:spcPts val="60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alibri"/>
                  <a:ea typeface="+mn-ea"/>
                  <a:cs typeface="+mn-cs"/>
                </a:rPr>
                <a:t>A huge area across northern and central England was laid waste by  this ‘scorched earth’ on the northern rebels. Plotting the settlements destroyed by the Normans shows the scar that was carved across  the country by William’s army. Sixteen years later, these areas were still desolate wasteland. </a:t>
              </a:r>
            </a:p>
            <a:p>
              <a:pPr marL="0" marR="0" lvl="0" indent="0" algn="r" defTabSz="457200" rtl="0" eaLnBrk="1" fontAlgn="auto" latinLnBrk="0" hangingPunct="1">
                <a:lnSpc>
                  <a:spcPct val="100000"/>
                </a:lnSpc>
                <a:spcBef>
                  <a:spcPts val="600"/>
                </a:spcBef>
                <a:spcAft>
                  <a:spcPts val="0"/>
                </a:spcAft>
                <a:buClrTx/>
                <a:buSzTx/>
                <a:buFontTx/>
                <a:buNone/>
                <a:tabLst/>
                <a:defRPr/>
              </a:pPr>
              <a:r>
                <a:rPr kumimoji="0" lang="en-GB" sz="1800" b="0" i="1" u="none" strike="noStrike" kern="1200" cap="none" spc="0" normalizeH="0" baseline="0" noProof="0">
                  <a:ln>
                    <a:noFill/>
                  </a:ln>
                  <a:solidFill>
                    <a:prstClr val="black"/>
                  </a:solidFill>
                  <a:effectLst/>
                  <a:uLnTx/>
                  <a:uFillTx/>
                  <a:latin typeface="Cambria" panose="02040503050406030204" pitchFamily="18" charset="0"/>
                  <a:ea typeface="+mn-ea"/>
                  <a:cs typeface="+mn-cs"/>
                </a:rPr>
                <a:t>Interpretation A – An extract from the script of </a:t>
              </a:r>
              <a:r>
                <a:rPr kumimoji="0" lang="en-GB" sz="1800" b="0" i="0" u="none" strike="noStrike" kern="1200" cap="none" spc="0" normalizeH="0" baseline="0" noProof="0">
                  <a:ln>
                    <a:noFill/>
                  </a:ln>
                  <a:solidFill>
                    <a:prstClr val="black"/>
                  </a:solidFill>
                  <a:effectLst/>
                  <a:uLnTx/>
                  <a:uFillTx/>
                  <a:latin typeface="Cambria" panose="02040503050406030204" pitchFamily="18" charset="0"/>
                  <a:ea typeface="+mn-ea"/>
                  <a:cs typeface="+mn-cs"/>
                </a:rPr>
                <a:t>The Normans</a:t>
              </a:r>
              <a:r>
                <a:rPr kumimoji="0" lang="en-GB" sz="1800" b="0" i="1" u="none" strike="noStrike" kern="1200" cap="none" spc="0" normalizeH="0" baseline="0" noProof="0">
                  <a:ln>
                    <a:noFill/>
                  </a:ln>
                  <a:solidFill>
                    <a:prstClr val="black"/>
                  </a:solidFill>
                  <a:effectLst/>
                  <a:uLnTx/>
                  <a:uFillTx/>
                  <a:latin typeface="Cambria" panose="02040503050406030204" pitchFamily="18" charset="0"/>
                  <a:ea typeface="+mn-ea"/>
                  <a:cs typeface="+mn-cs"/>
                </a:rPr>
                <a:t>, a BBC television series, 2010.</a:t>
              </a:r>
            </a:p>
          </p:txBody>
        </p:sp>
      </p:grpSp>
      <p:sp>
        <p:nvSpPr>
          <p:cNvPr id="19" name="Title 1"/>
          <p:cNvSpPr txBox="1">
            <a:spLocks/>
          </p:cNvSpPr>
          <p:nvPr/>
        </p:nvSpPr>
        <p:spPr>
          <a:xfrm>
            <a:off x="173758" y="81846"/>
            <a:ext cx="6609966" cy="534633"/>
          </a:xfrm>
          <a:prstGeom prst="rect">
            <a:avLst/>
          </a:prstGeom>
          <a:solidFill>
            <a:schemeClr val="bg1"/>
          </a:solidFill>
        </p:spPr>
        <p:txBody>
          <a:bodyPr lIns="91440" tIns="45720" rIns="91440" bIns="45720" anchor="t">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en-GB" sz="3200" b="1">
                <a:latin typeface="Calibri"/>
              </a:rPr>
              <a:t>Using </a:t>
            </a:r>
            <a:r>
              <a:rPr kumimoji="0" lang="en-GB" sz="3200" b="1" i="0" u="none" strike="noStrike" kern="1200" cap="none" spc="0" normalizeH="0" baseline="0" noProof="0">
                <a:ln>
                  <a:noFill/>
                </a:ln>
                <a:effectLst/>
                <a:uLnTx/>
                <a:uFillTx/>
                <a:latin typeface="Calibri"/>
                <a:ea typeface="+mj-ea"/>
                <a:cs typeface="+mj-cs"/>
              </a:rPr>
              <a:t>Model Answers to help</a:t>
            </a:r>
            <a:r>
              <a:rPr lang="en-GB" sz="3200" b="1">
                <a:latin typeface="Calibri"/>
              </a:rPr>
              <a:t> </a:t>
            </a:r>
            <a:endParaRPr kumimoji="0" lang="en-GB" sz="3200" b="1" i="0" u="none" strike="noStrike" kern="1200" cap="none" spc="0" normalizeH="0" baseline="0" noProof="0">
              <a:ln>
                <a:noFill/>
              </a:ln>
              <a:effectLst/>
              <a:uLnTx/>
              <a:uFillTx/>
              <a:latin typeface="Calibri"/>
              <a:ea typeface="+mj-ea"/>
              <a:cs typeface="+mj-cs"/>
            </a:endParaRPr>
          </a:p>
        </p:txBody>
      </p:sp>
    </p:spTree>
    <p:extLst>
      <p:ext uri="{BB962C8B-B14F-4D97-AF65-F5344CB8AC3E}">
        <p14:creationId xmlns:p14="http://schemas.microsoft.com/office/powerpoint/2010/main" val="4118336899"/>
      </p:ext>
    </p:extLst>
  </p:cSld>
  <p:clrMapOvr>
    <a:masterClrMapping/>
  </p:clrMapOvr>
  <mc:AlternateContent xmlns:mc="http://schemas.openxmlformats.org/markup-compatibility/2006" xmlns:p14="http://schemas.microsoft.com/office/powerpoint/2010/main">
    <mc:Choice Requires="p14">
      <p:transition spd="slow" p14:dur="2000" advClick="0"/>
    </mc:Choice>
    <mc:Fallback xmlns="">
      <p:transition spd="slow" advClick="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2"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1" presetClass="exit" presetSubtype="0" fill="hold" grpId="2" nodeType="withEffect">
                                  <p:stCondLst>
                                    <p:cond delay="0"/>
                                  </p:stCondLst>
                                  <p:childTnLst>
                                    <p:set>
                                      <p:cBhvr>
                                        <p:cTn id="8" dur="1" fill="hold">
                                          <p:stCondLst>
                                            <p:cond delay="0"/>
                                          </p:stCondLst>
                                        </p:cTn>
                                        <p:tgtEl>
                                          <p:spTgt spid="11"/>
                                        </p:tgtEl>
                                        <p:attrNameLst>
                                          <p:attrName>style.visibility</p:attrName>
                                        </p:attrNameLst>
                                      </p:cBhvr>
                                      <p:to>
                                        <p:strVal val="hidden"/>
                                      </p:to>
                                    </p:set>
                                  </p:childTnLst>
                                </p:cTn>
                              </p:par>
                              <p:par>
                                <p:cTn id="9" presetID="1" presetClass="exit" presetSubtype="0" fill="hold" grpId="2" nodeType="withEffect">
                                  <p:stCondLst>
                                    <p:cond delay="0"/>
                                  </p:stCondLst>
                                  <p:childTnLst>
                                    <p:set>
                                      <p:cBhvr>
                                        <p:cTn id="10" dur="1" fill="hold">
                                          <p:stCondLst>
                                            <p:cond delay="0"/>
                                          </p:stCondLst>
                                        </p:cTn>
                                        <p:tgtEl>
                                          <p:spTgt spid="12"/>
                                        </p:tgtEl>
                                        <p:attrNameLst>
                                          <p:attrName>style.visibility</p:attrName>
                                        </p:attrNameLst>
                                      </p:cBhvr>
                                      <p:to>
                                        <p:strVal val="hidden"/>
                                      </p:to>
                                    </p:set>
                                  </p:childTnLst>
                                </p:cTn>
                              </p:par>
                              <p:par>
                                <p:cTn id="11" presetID="1" presetClass="exit" presetSubtype="0" fill="hold" nodeType="withEffect">
                                  <p:stCondLst>
                                    <p:cond delay="0"/>
                                  </p:stCondLst>
                                  <p:childTnLst>
                                    <p:set>
                                      <p:cBhvr>
                                        <p:cTn id="12" dur="1" fill="hold">
                                          <p:stCondLst>
                                            <p:cond delay="0"/>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3" restart="whenNotActive" fill="hold" evtFilter="cancelBubble" nodeType="interactiveSeq">
                <p:stCondLst>
                  <p:cond evt="onClick" delay="0">
                    <p:tgtEl>
                      <p:spTgt spid="10"/>
                    </p:tgtEl>
                  </p:cond>
                </p:stCondLst>
                <p:endSync evt="end" delay="0">
                  <p:rtn val="all"/>
                </p:endSync>
                <p:childTnLst>
                  <p:par>
                    <p:cTn id="14" fill="hold">
                      <p:stCondLst>
                        <p:cond delay="0"/>
                      </p:stCondLst>
                      <p:childTnLst>
                        <p:par>
                          <p:cTn id="15" fill="hold">
                            <p:stCondLst>
                              <p:cond delay="0"/>
                            </p:stCondLst>
                            <p:childTnLst>
                              <p:par>
                                <p:cTn id="16" presetID="1" presetClass="entr" presetSubtype="0" fill="hold" grpId="1" nodeType="clickEffect">
                                  <p:stCondLst>
                                    <p:cond delay="0"/>
                                  </p:stCondLst>
                                  <p:childTnLst>
                                    <p:set>
                                      <p:cBhvr>
                                        <p:cTn id="17" dur="1" fill="hold">
                                          <p:stCondLst>
                                            <p:cond delay="0"/>
                                          </p:stCondLst>
                                        </p:cTn>
                                        <p:tgtEl>
                                          <p:spTgt spid="13"/>
                                        </p:tgtEl>
                                        <p:attrNameLst>
                                          <p:attrName>style.visibility</p:attrName>
                                        </p:attrNameLst>
                                      </p:cBhvr>
                                      <p:to>
                                        <p:strVal val="visible"/>
                                      </p:to>
                                    </p:set>
                                  </p:childTnLst>
                                </p:cTn>
                              </p:par>
                              <p:par>
                                <p:cTn id="18" presetID="1" presetClass="entr" presetSubtype="0" fill="hold" grpId="1" nodeType="withEffect">
                                  <p:stCondLst>
                                    <p:cond delay="0"/>
                                  </p:stCondLst>
                                  <p:childTnLst>
                                    <p:set>
                                      <p:cBhvr>
                                        <p:cTn id="19" dur="1" fill="hold">
                                          <p:stCondLst>
                                            <p:cond delay="0"/>
                                          </p:stCondLst>
                                        </p:cTn>
                                        <p:tgtEl>
                                          <p:spTgt spid="11"/>
                                        </p:tgtEl>
                                        <p:attrNameLst>
                                          <p:attrName>style.visibility</p:attrName>
                                        </p:attrNameLst>
                                      </p:cBhvr>
                                      <p:to>
                                        <p:strVal val="visible"/>
                                      </p:to>
                                    </p:set>
                                  </p:childTnLst>
                                </p:cTn>
                              </p:par>
                              <p:par>
                                <p:cTn id="20" presetID="1" presetClass="entr" presetSubtype="0"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childTnLst>
                                </p:cTn>
                              </p:par>
                            </p:childTnLst>
                          </p:cTn>
                        </p:par>
                      </p:childTnLst>
                    </p:cTn>
                  </p:par>
                </p:childTnLst>
              </p:cTn>
              <p:nextCondLst>
                <p:cond evt="onClick" delay="0">
                  <p:tgtEl>
                    <p:spTgt spid="10"/>
                  </p:tgtEl>
                </p:cond>
              </p:nextCondLst>
            </p:seq>
            <p:seq concurrent="1" nextAc="seek">
              <p:cTn id="22" restart="whenNotActive" fill="hold" evtFilter="cancelBubble" nodeType="interactiveSeq">
                <p:stCondLst>
                  <p:cond evt="onClick" delay="0">
                    <p:tgtEl>
                      <p:spTgt spid="13"/>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13"/>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12"/>
                                        </p:tgtEl>
                                        <p:attrNameLst>
                                          <p:attrName>style.visibility</p:attrName>
                                        </p:attrNameLst>
                                      </p:cBhvr>
                                      <p:to>
                                        <p:strVal val="hidden"/>
                                      </p:to>
                                    </p:set>
                                  </p:childTnLst>
                                </p:cTn>
                              </p:par>
                              <p:par>
                                <p:cTn id="29" presetID="1" presetClass="exit" presetSubtype="0" fill="hold" nodeType="withEffect">
                                  <p:stCondLst>
                                    <p:cond delay="0"/>
                                  </p:stCondLst>
                                  <p:childTnLst>
                                    <p:set>
                                      <p:cBhvr>
                                        <p:cTn id="30" dur="1" fill="hold">
                                          <p:stCondLst>
                                            <p:cond delay="0"/>
                                          </p:stCondLst>
                                        </p:cTn>
                                        <p:tgtEl>
                                          <p:spTgt spid="16"/>
                                        </p:tgtEl>
                                        <p:attrNameLst>
                                          <p:attrName>style.visibility</p:attrName>
                                        </p:attrNameLst>
                                      </p:cBhvr>
                                      <p:to>
                                        <p:strVal val="hidden"/>
                                      </p:to>
                                    </p:set>
                                  </p:childTnLst>
                                </p:cTn>
                              </p:par>
                              <p:par>
                                <p:cTn id="31" presetID="1" presetClass="exit" presetSubtype="0" fill="hold" grpId="0" nodeType="withEffect">
                                  <p:stCondLst>
                                    <p:cond delay="0"/>
                                  </p:stCondLst>
                                  <p:childTnLst>
                                    <p:set>
                                      <p:cBhvr>
                                        <p:cTn id="32" dur="1" fill="hold">
                                          <p:stCondLst>
                                            <p:cond delay="0"/>
                                          </p:stCondLst>
                                        </p:cTn>
                                        <p:tgtEl>
                                          <p:spTgt spid="11"/>
                                        </p:tgtEl>
                                        <p:attrNameLst>
                                          <p:attrName>style.visibility</p:attrName>
                                        </p:attrNameLst>
                                      </p:cBhvr>
                                      <p:to>
                                        <p:strVal val="hidden"/>
                                      </p:to>
                                    </p:set>
                                  </p:childTnLst>
                                </p:cTn>
                              </p:par>
                            </p:childTnLst>
                          </p:cTn>
                        </p:par>
                      </p:childTnLst>
                    </p:cTn>
                  </p:par>
                </p:childTnLst>
              </p:cTn>
              <p:nextCondLst>
                <p:cond evt="onClick" delay="0">
                  <p:tgtEl>
                    <p:spTgt spid="13"/>
                  </p:tgtEl>
                </p:cond>
              </p:nextCondLst>
            </p:seq>
            <p:seq concurrent="1" nextAc="seek">
              <p:cTn id="33" restart="whenNotActive" fill="hold" evtFilter="cancelBubble" nodeType="interactiveSeq">
                <p:stCondLst>
                  <p:cond evt="onClick" delay="0">
                    <p:tgtEl>
                      <p:spTgt spid="24"/>
                    </p:tgtEl>
                  </p:cond>
                </p:stCondLst>
                <p:endSync evt="end" delay="0">
                  <p:rtn val="all"/>
                </p:endSync>
                <p:childTnLst>
                  <p:par>
                    <p:cTn id="34" fill="hold">
                      <p:stCondLst>
                        <p:cond delay="0"/>
                      </p:stCondLst>
                      <p:childTnLst>
                        <p:par>
                          <p:cTn id="35" fill="hold">
                            <p:stCondLst>
                              <p:cond delay="0"/>
                            </p:stCondLst>
                            <p:childTnLst>
                              <p:par>
                                <p:cTn id="36" presetID="1" presetClass="entr" presetSubtype="0" fill="hold" grpId="3" nodeType="clickEffect">
                                  <p:stCondLst>
                                    <p:cond delay="0"/>
                                  </p:stCondLst>
                                  <p:childTnLst>
                                    <p:set>
                                      <p:cBhvr>
                                        <p:cTn id="37" dur="1" fill="hold">
                                          <p:stCondLst>
                                            <p:cond delay="0"/>
                                          </p:stCondLst>
                                        </p:cTn>
                                        <p:tgtEl>
                                          <p:spTgt spid="13"/>
                                        </p:tgtEl>
                                        <p:attrNameLst>
                                          <p:attrName>style.visibility</p:attrName>
                                        </p:attrNameLst>
                                      </p:cBhvr>
                                      <p:to>
                                        <p:strVal val="visible"/>
                                      </p:to>
                                    </p:set>
                                  </p:childTnLst>
                                </p:cTn>
                              </p:par>
                              <p:par>
                                <p:cTn id="38" presetID="1" presetClass="entr" presetSubtype="0" fill="hold" grpId="3" nodeType="withEffect">
                                  <p:stCondLst>
                                    <p:cond delay="0"/>
                                  </p:stCondLst>
                                  <p:childTnLst>
                                    <p:set>
                                      <p:cBhvr>
                                        <p:cTn id="39" dur="1" fill="hold">
                                          <p:stCondLst>
                                            <p:cond delay="0"/>
                                          </p:stCondLst>
                                        </p:cTn>
                                        <p:tgtEl>
                                          <p:spTgt spid="11"/>
                                        </p:tgtEl>
                                        <p:attrNameLst>
                                          <p:attrName>style.visibility</p:attrName>
                                        </p:attrNameLst>
                                      </p:cBhvr>
                                      <p:to>
                                        <p:strVal val="visible"/>
                                      </p:to>
                                    </p:set>
                                  </p:childTnLst>
                                </p:cTn>
                              </p:par>
                              <p:par>
                                <p:cTn id="40" presetID="1" presetClass="entr" presetSubtype="0" fill="hold" nodeType="withEffect">
                                  <p:stCondLst>
                                    <p:cond delay="0"/>
                                  </p:stCondLst>
                                  <p:childTnLst>
                                    <p:set>
                                      <p:cBhvr>
                                        <p:cTn id="41" dur="1" fill="hold">
                                          <p:stCondLst>
                                            <p:cond delay="0"/>
                                          </p:stCondLst>
                                        </p:cTn>
                                        <p:tgtEl>
                                          <p:spTgt spid="16"/>
                                        </p:tgtEl>
                                        <p:attrNameLst>
                                          <p:attrName>style.visibility</p:attrName>
                                        </p:attrNameLst>
                                      </p:cBhvr>
                                      <p:to>
                                        <p:strVal val="visible"/>
                                      </p:to>
                                    </p:set>
                                  </p:childTnLst>
                                </p:cTn>
                              </p:par>
                            </p:childTnLst>
                          </p:cTn>
                        </p:par>
                      </p:childTnLst>
                    </p:cTn>
                  </p:par>
                </p:childTnLst>
              </p:cTn>
              <p:nextCondLst>
                <p:cond evt="onClick" delay="0">
                  <p:tgtEl>
                    <p:spTgt spid="24"/>
                  </p:tgtEl>
                </p:cond>
              </p:nextCondLst>
            </p:seq>
          </p:childTnLst>
        </p:cTn>
      </p:par>
    </p:tnLst>
    <p:bldLst>
      <p:bldP spid="11" grpId="0" animBg="1"/>
      <p:bldP spid="11" grpId="1" animBg="1"/>
      <p:bldP spid="11" grpId="2" animBg="1"/>
      <p:bldP spid="11" grpId="3" animBg="1"/>
      <p:bldP spid="12" grpId="0" animBg="1"/>
      <p:bldP spid="12" grpId="1" animBg="1"/>
      <p:bldP spid="12" grpId="2" animBg="1"/>
      <p:bldP spid="13" grpId="0" animBg="1"/>
      <p:bldP spid="13" grpId="1" animBg="1"/>
      <p:bldP spid="13" grpId="2" animBg="1"/>
      <p:bldP spid="13" grpId="3"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Graphical user interface, table&#10;&#10;Description automatically generated">
            <a:extLst>
              <a:ext uri="{FF2B5EF4-FFF2-40B4-BE49-F238E27FC236}">
                <a16:creationId xmlns:a16="http://schemas.microsoft.com/office/drawing/2014/main" id="{A47226B4-4DFC-F80F-32A2-022CC71FBB17}"/>
              </a:ext>
            </a:extLst>
          </p:cNvPr>
          <p:cNvPicPr>
            <a:picLocks noChangeAspect="1"/>
          </p:cNvPicPr>
          <p:nvPr/>
        </p:nvPicPr>
        <p:blipFill>
          <a:blip r:embed="rId2"/>
          <a:stretch>
            <a:fillRect/>
          </a:stretch>
        </p:blipFill>
        <p:spPr>
          <a:xfrm>
            <a:off x="828136" y="-302643"/>
            <a:ext cx="10118783" cy="7621436"/>
          </a:xfrm>
          <a:prstGeom prst="rect">
            <a:avLst/>
          </a:prstGeom>
        </p:spPr>
      </p:pic>
    </p:spTree>
    <p:extLst>
      <p:ext uri="{BB962C8B-B14F-4D97-AF65-F5344CB8AC3E}">
        <p14:creationId xmlns:p14="http://schemas.microsoft.com/office/powerpoint/2010/main" val="243955130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4468" y="0"/>
            <a:ext cx="5314950" cy="6858000"/>
          </a:xfrm>
          <a:prstGeom prst="rect">
            <a:avLst/>
          </a:prstGeom>
        </p:spPr>
      </p:pic>
      <p:pic>
        <p:nvPicPr>
          <p:cNvPr id="3" name="Picture 2"/>
          <p:cNvPicPr>
            <a:picLocks noChangeAspect="1"/>
          </p:cNvPicPr>
          <p:nvPr/>
        </p:nvPicPr>
        <p:blipFill>
          <a:blip r:embed="rId3"/>
          <a:stretch>
            <a:fillRect/>
          </a:stretch>
        </p:blipFill>
        <p:spPr>
          <a:xfrm>
            <a:off x="6917049" y="3827377"/>
            <a:ext cx="4355224" cy="2951342"/>
          </a:xfrm>
          <a:prstGeom prst="rect">
            <a:avLst/>
          </a:prstGeom>
        </p:spPr>
      </p:pic>
      <p:sp>
        <p:nvSpPr>
          <p:cNvPr id="4" name="Title 3"/>
          <p:cNvSpPr txBox="1">
            <a:spLocks/>
          </p:cNvSpPr>
          <p:nvPr/>
        </p:nvSpPr>
        <p:spPr>
          <a:xfrm>
            <a:off x="6378253" y="332199"/>
            <a:ext cx="10515600" cy="3293209"/>
          </a:xfrm>
          <a:prstGeom prst="rect">
            <a:avLst/>
          </a:prstGeom>
        </p:spPr>
        <p:txBody>
          <a:bodyPr vert="horz" lIns="91440" tIns="45720" rIns="91440" bIns="45720" rtlCol="0" anchor="ctr">
            <a:sp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4000" b="1" i="0" u="none" strike="noStrike" kern="1200" cap="none" spc="0" normalizeH="0" baseline="0" noProof="0">
                <a:ln>
                  <a:noFill/>
                </a:ln>
                <a:solidFill>
                  <a:srgbClr val="3A3A3A"/>
                </a:solidFill>
                <a:effectLst/>
                <a:uLnTx/>
                <a:uFillTx/>
                <a:latin typeface="Calibri"/>
                <a:ea typeface="+mj-ea"/>
                <a:cs typeface="+mj-cs"/>
              </a:rPr>
              <a:t>TESTING = BEING BRAVE</a:t>
            </a:r>
          </a:p>
          <a:p>
            <a:pPr algn="l">
              <a:defRPr/>
            </a:pPr>
            <a:endParaRPr lang="en-GB" sz="4000" b="1">
              <a:solidFill>
                <a:srgbClr val="3A3A3A"/>
              </a:solidFill>
              <a:latin typeface="Calibri"/>
            </a:endParaRPr>
          </a:p>
          <a:p>
            <a:pPr algn="l">
              <a:defRPr/>
            </a:pPr>
            <a:r>
              <a:rPr kumimoji="0" lang="en-GB" sz="3200" b="1" i="0" u="none" strike="noStrike" kern="1200" cap="none" spc="0" normalizeH="0" baseline="0" noProof="0">
                <a:ln>
                  <a:noFill/>
                </a:ln>
                <a:solidFill>
                  <a:srgbClr val="3A3A3A"/>
                </a:solidFill>
                <a:effectLst/>
                <a:uLnTx/>
                <a:uFillTx/>
                <a:latin typeface="Calibri"/>
                <a:ea typeface="+mj-ea"/>
                <a:cs typeface="+mj-cs"/>
              </a:rPr>
              <a:t>1% MARGINAL GAINS;</a:t>
            </a:r>
            <a:r>
              <a:rPr lang="en-GB" sz="3200" b="1">
                <a:solidFill>
                  <a:srgbClr val="3A3A3A"/>
                </a:solidFill>
                <a:latin typeface="Calibri"/>
              </a:rPr>
              <a:t> </a:t>
            </a: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200" b="1" i="1" u="none" strike="noStrike" kern="1200" cap="none" spc="0" normalizeH="0" baseline="0" noProof="0">
                <a:ln>
                  <a:noFill/>
                </a:ln>
                <a:solidFill>
                  <a:srgbClr val="3A3A3A"/>
                </a:solidFill>
                <a:effectLst/>
                <a:uLnTx/>
                <a:uFillTx/>
                <a:latin typeface="Calibri"/>
                <a:ea typeface="+mj-ea"/>
                <a:cs typeface="+mj-cs"/>
              </a:rPr>
              <a:t>-each week,</a:t>
            </a:r>
            <a:r>
              <a:rPr lang="en-GB" sz="3200" b="1" i="1">
                <a:solidFill>
                  <a:srgbClr val="3A3A3A"/>
                </a:solidFill>
                <a:latin typeface="Calibri"/>
              </a:rPr>
              <a:t> </a:t>
            </a:r>
            <a:endParaRPr lang="en-GB" sz="3200" b="1" i="1" u="none" strike="noStrike" kern="1200" cap="none" spc="0" normalizeH="0" baseline="0" noProof="0">
              <a:ln>
                <a:noFill/>
              </a:ln>
              <a:solidFill>
                <a:srgbClr val="3A3A3A"/>
              </a:solidFill>
              <a:effectLst/>
              <a:uLnTx/>
              <a:uFillTx/>
              <a:latin typeface="Calibri"/>
              <a:cs typeface="Calibri"/>
            </a:endParaRPr>
          </a:p>
          <a:p>
            <a:pPr algn="l">
              <a:defRPr/>
            </a:pPr>
            <a:r>
              <a:rPr kumimoji="0" lang="en-GB" sz="3200" b="1" i="1" u="none" strike="noStrike" kern="1200" cap="none" spc="0" normalizeH="0" baseline="0" noProof="0">
                <a:ln>
                  <a:noFill/>
                </a:ln>
                <a:solidFill>
                  <a:srgbClr val="3A3A3A"/>
                </a:solidFill>
                <a:effectLst/>
                <a:uLnTx/>
                <a:uFillTx/>
                <a:latin typeface="Calibri"/>
                <a:ea typeface="+mj-ea"/>
                <a:cs typeface="+mj-cs"/>
              </a:rPr>
              <a:t>-on each practice question,</a:t>
            </a:r>
            <a:r>
              <a:rPr lang="en-GB" sz="3200" b="1" i="1">
                <a:solidFill>
                  <a:srgbClr val="3A3A3A"/>
                </a:solidFill>
                <a:latin typeface="Calibri"/>
              </a:rPr>
              <a:t> </a:t>
            </a:r>
            <a:endParaRPr lang="en-GB" sz="3200" b="1" i="1" u="none" strike="noStrike" kern="1200" cap="none" spc="0" normalizeH="0" baseline="0" noProof="0">
              <a:ln>
                <a:noFill/>
              </a:ln>
              <a:solidFill>
                <a:srgbClr val="3A3A3A"/>
              </a:solidFill>
              <a:effectLst/>
              <a:uLnTx/>
              <a:uFillTx/>
              <a:latin typeface="Calibri"/>
              <a:cs typeface="Calibri"/>
            </a:endParaRPr>
          </a:p>
          <a:p>
            <a:pPr marL="0" marR="0" lvl="0" indent="0" algn="l" defTabSz="914400" rtl="0" eaLnBrk="1" fontAlgn="auto" latinLnBrk="0" hangingPunct="1">
              <a:lnSpc>
                <a:spcPct val="100000"/>
              </a:lnSpc>
              <a:spcBef>
                <a:spcPct val="0"/>
              </a:spcBef>
              <a:spcAft>
                <a:spcPts val="0"/>
              </a:spcAft>
              <a:buClrTx/>
              <a:buSzTx/>
              <a:buFontTx/>
              <a:buNone/>
              <a:tabLst/>
              <a:defRPr/>
            </a:pPr>
            <a:r>
              <a:rPr kumimoji="0" lang="en-GB" sz="3200" b="1" i="1" u="none" strike="noStrike" kern="1200" cap="none" spc="0" normalizeH="0" baseline="0" noProof="0">
                <a:ln>
                  <a:noFill/>
                </a:ln>
                <a:solidFill>
                  <a:srgbClr val="3A3A3A"/>
                </a:solidFill>
                <a:effectLst/>
                <a:uLnTx/>
                <a:uFillTx/>
                <a:latin typeface="Calibri"/>
                <a:ea typeface="+mj-ea"/>
                <a:cs typeface="+mj-cs"/>
              </a:rPr>
              <a:t>-in each subject…….</a:t>
            </a:r>
            <a:endParaRPr lang="en-GB" sz="3200" b="1" i="1" u="none" strike="noStrike" kern="1200" cap="none" spc="0" normalizeH="0" baseline="0" noProof="0">
              <a:ln>
                <a:noFill/>
              </a:ln>
              <a:solidFill>
                <a:srgbClr val="3A3A3A"/>
              </a:solidFill>
              <a:effectLst/>
              <a:uLnTx/>
              <a:uFillTx/>
              <a:latin typeface="Calibri"/>
              <a:cs typeface="Calibri"/>
            </a:endParaRPr>
          </a:p>
        </p:txBody>
      </p:sp>
    </p:spTree>
    <p:extLst>
      <p:ext uri="{BB962C8B-B14F-4D97-AF65-F5344CB8AC3E}">
        <p14:creationId xmlns:p14="http://schemas.microsoft.com/office/powerpoint/2010/main" val="1222570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640080"/>
            <a:ext cx="6251110" cy="3566160"/>
          </a:xfrm>
        </p:spPr>
        <p:txBody>
          <a:bodyPr anchor="b">
            <a:normAutofit/>
          </a:bodyPr>
          <a:lstStyle/>
          <a:p>
            <a:pPr algn="l"/>
            <a:r>
              <a:rPr lang="en-GB" sz="5400">
                <a:latin typeface="+mn-lt"/>
              </a:rPr>
              <a:t>Revision Planning</a:t>
            </a:r>
          </a:p>
        </p:txBody>
      </p:sp>
      <p:sp>
        <p:nvSpPr>
          <p:cNvPr id="3" name="Subtitle 2"/>
          <p:cNvSpPr>
            <a:spLocks noGrp="1"/>
          </p:cNvSpPr>
          <p:nvPr>
            <p:ph type="subTitle" idx="1"/>
          </p:nvPr>
        </p:nvSpPr>
        <p:spPr>
          <a:xfrm>
            <a:off x="5312137" y="4636008"/>
            <a:ext cx="6236734" cy="1572768"/>
          </a:xfrm>
        </p:spPr>
        <p:txBody>
          <a:bodyPr vert="horz" lIns="91440" tIns="45720" rIns="91440" bIns="45720" rtlCol="0" anchor="t">
            <a:normAutofit/>
          </a:bodyPr>
          <a:lstStyle/>
          <a:p>
            <a:pPr algn="l"/>
            <a:r>
              <a:rPr lang="en-GB" sz="3200"/>
              <a:t>Making the revision timetable</a:t>
            </a:r>
            <a:endParaRPr lang="en-US" sz="3200">
              <a:cs typeface="Calibri"/>
            </a:endParaRPr>
          </a:p>
          <a:p>
            <a:pPr algn="l"/>
            <a:endParaRPr lang="en-GB" sz="2000">
              <a:cs typeface="Calibri"/>
            </a:endParaRPr>
          </a:p>
          <a:p>
            <a:pPr algn="l"/>
            <a:endParaRPr lang="en-GB" sz="2000">
              <a:cs typeface="Calibri"/>
            </a:endParaRPr>
          </a:p>
        </p:txBody>
      </p:sp>
      <p:pic>
        <p:nvPicPr>
          <p:cNvPr id="5" name="Picture 4" descr="Person writing on a notepad">
            <a:extLst>
              <a:ext uri="{FF2B5EF4-FFF2-40B4-BE49-F238E27FC236}">
                <a16:creationId xmlns:a16="http://schemas.microsoft.com/office/drawing/2014/main" id="{B6546E7C-84E2-B10F-D7DC-B96A3AE85309}"/>
              </a:ext>
            </a:extLst>
          </p:cNvPr>
          <p:cNvPicPr>
            <a:picLocks noChangeAspect="1"/>
          </p:cNvPicPr>
          <p:nvPr/>
        </p:nvPicPr>
        <p:blipFill rotWithShape="1">
          <a:blip r:embed="rId2"/>
          <a:srcRect l="25913" r="20199" b="-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8764343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9B7AD9F6-8CE7-4299-8FC6-328F4DCD3FF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5297762" y="640080"/>
            <a:ext cx="6251110" cy="3566160"/>
          </a:xfrm>
        </p:spPr>
        <p:txBody>
          <a:bodyPr anchor="b">
            <a:normAutofit/>
          </a:bodyPr>
          <a:lstStyle/>
          <a:p>
            <a:pPr algn="l"/>
            <a:r>
              <a:rPr lang="en-GB" sz="5400">
                <a:latin typeface="+mn-lt"/>
              </a:rPr>
              <a:t>Revision Planning</a:t>
            </a:r>
          </a:p>
        </p:txBody>
      </p:sp>
      <p:sp>
        <p:nvSpPr>
          <p:cNvPr id="3" name="Subtitle 2"/>
          <p:cNvSpPr>
            <a:spLocks noGrp="1"/>
          </p:cNvSpPr>
          <p:nvPr>
            <p:ph type="subTitle" idx="1"/>
          </p:nvPr>
        </p:nvSpPr>
        <p:spPr>
          <a:xfrm>
            <a:off x="4837685" y="4636008"/>
            <a:ext cx="6912469" cy="1932201"/>
          </a:xfrm>
        </p:spPr>
        <p:txBody>
          <a:bodyPr vert="horz" lIns="91440" tIns="45720" rIns="91440" bIns="45720" rtlCol="0" anchor="t">
            <a:normAutofit fontScale="92500" lnSpcReduction="10000"/>
          </a:bodyPr>
          <a:lstStyle/>
          <a:p>
            <a:r>
              <a:rPr lang="en-GB" sz="3600"/>
              <a:t>Making the revision timetable</a:t>
            </a:r>
            <a:endParaRPr lang="en-US"/>
          </a:p>
          <a:p>
            <a:pPr algn="l"/>
            <a:endParaRPr lang="en-GB" sz="2000">
              <a:cs typeface="Calibri"/>
            </a:endParaRPr>
          </a:p>
          <a:p>
            <a:r>
              <a:rPr lang="en-GB" sz="3200" b="1">
                <a:solidFill>
                  <a:srgbClr val="FF0000"/>
                </a:solidFill>
                <a:cs typeface="Calibri"/>
              </a:rPr>
              <a:t>Only 49% of Year 11 students made </a:t>
            </a:r>
          </a:p>
          <a:p>
            <a:r>
              <a:rPr lang="en-GB" sz="3200" b="1">
                <a:solidFill>
                  <a:srgbClr val="FF0000"/>
                </a:solidFill>
                <a:cs typeface="Calibri"/>
              </a:rPr>
              <a:t>a revision timetable for their mock exams!</a:t>
            </a:r>
          </a:p>
        </p:txBody>
      </p:sp>
      <p:pic>
        <p:nvPicPr>
          <p:cNvPr id="5" name="Picture 4" descr="Person writing on a notepad">
            <a:extLst>
              <a:ext uri="{FF2B5EF4-FFF2-40B4-BE49-F238E27FC236}">
                <a16:creationId xmlns:a16="http://schemas.microsoft.com/office/drawing/2014/main" id="{B6546E7C-84E2-B10F-D7DC-B96A3AE85309}"/>
              </a:ext>
            </a:extLst>
          </p:cNvPr>
          <p:cNvPicPr>
            <a:picLocks noChangeAspect="1"/>
          </p:cNvPicPr>
          <p:nvPr/>
        </p:nvPicPr>
        <p:blipFill rotWithShape="1">
          <a:blip r:embed="rId2"/>
          <a:srcRect l="25913" r="20199" b="-7"/>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11" name="sketchy line">
            <a:extLst>
              <a:ext uri="{FF2B5EF4-FFF2-40B4-BE49-F238E27FC236}">
                <a16:creationId xmlns:a16="http://schemas.microsoft.com/office/drawing/2014/main" id="{F49775AF-8896-43EE-92C6-83497D6DC5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2862" y="4409267"/>
            <a:ext cx="4243589" cy="18288"/>
          </a:xfrm>
          <a:custGeom>
            <a:avLst/>
            <a:gdLst>
              <a:gd name="csX0" fmla="*/ 0 w 4243589"/>
              <a:gd name="csY0" fmla="*/ 0 h 18288"/>
              <a:gd name="csX1" fmla="*/ 563791 w 4243589"/>
              <a:gd name="csY1" fmla="*/ 0 h 18288"/>
              <a:gd name="csX2" fmla="*/ 1042710 w 4243589"/>
              <a:gd name="csY2" fmla="*/ 0 h 18288"/>
              <a:gd name="csX3" fmla="*/ 1564066 w 4243589"/>
              <a:gd name="csY3" fmla="*/ 0 h 18288"/>
              <a:gd name="csX4" fmla="*/ 2212729 w 4243589"/>
              <a:gd name="csY4" fmla="*/ 0 h 18288"/>
              <a:gd name="csX5" fmla="*/ 2776520 w 4243589"/>
              <a:gd name="csY5" fmla="*/ 0 h 18288"/>
              <a:gd name="csX6" fmla="*/ 3297875 w 4243589"/>
              <a:gd name="csY6" fmla="*/ 0 h 18288"/>
              <a:gd name="csX7" fmla="*/ 4243589 w 4243589"/>
              <a:gd name="csY7" fmla="*/ 0 h 18288"/>
              <a:gd name="csX8" fmla="*/ 4243589 w 4243589"/>
              <a:gd name="csY8" fmla="*/ 18288 h 18288"/>
              <a:gd name="csX9" fmla="*/ 3637362 w 4243589"/>
              <a:gd name="csY9" fmla="*/ 18288 h 18288"/>
              <a:gd name="csX10" fmla="*/ 3116007 w 4243589"/>
              <a:gd name="csY10" fmla="*/ 18288 h 18288"/>
              <a:gd name="csX11" fmla="*/ 2424908 w 4243589"/>
              <a:gd name="csY11" fmla="*/ 18288 h 18288"/>
              <a:gd name="csX12" fmla="*/ 1861117 w 4243589"/>
              <a:gd name="csY12" fmla="*/ 18288 h 18288"/>
              <a:gd name="csX13" fmla="*/ 1382198 w 4243589"/>
              <a:gd name="csY13" fmla="*/ 18288 h 18288"/>
              <a:gd name="csX14" fmla="*/ 733535 w 4243589"/>
              <a:gd name="csY14" fmla="*/ 18288 h 18288"/>
              <a:gd name="csX15" fmla="*/ 0 w 4243589"/>
              <a:gd name="csY15" fmla="*/ 18288 h 18288"/>
              <a:gd name="csX16" fmla="*/ 0 w 4243589"/>
              <a:gd name="csY16"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243589" h="18288" fill="none" extrusionOk="0">
                <a:moveTo>
                  <a:pt x="0" y="0"/>
                </a:moveTo>
                <a:cubicBezTo>
                  <a:pt x="157351" y="-15653"/>
                  <a:pt x="378877" y="-5828"/>
                  <a:pt x="563791" y="0"/>
                </a:cubicBezTo>
                <a:cubicBezTo>
                  <a:pt x="748705" y="5828"/>
                  <a:pt x="905659" y="-5525"/>
                  <a:pt x="1042710" y="0"/>
                </a:cubicBezTo>
                <a:cubicBezTo>
                  <a:pt x="1179761" y="5525"/>
                  <a:pt x="1356845" y="-21288"/>
                  <a:pt x="1564066" y="0"/>
                </a:cubicBezTo>
                <a:cubicBezTo>
                  <a:pt x="1771287" y="21288"/>
                  <a:pt x="1912099" y="25135"/>
                  <a:pt x="2212729" y="0"/>
                </a:cubicBezTo>
                <a:cubicBezTo>
                  <a:pt x="2513359" y="-25135"/>
                  <a:pt x="2514918" y="-27119"/>
                  <a:pt x="2776520" y="0"/>
                </a:cubicBezTo>
                <a:cubicBezTo>
                  <a:pt x="3038122" y="27119"/>
                  <a:pt x="3178771" y="18116"/>
                  <a:pt x="3297875" y="0"/>
                </a:cubicBezTo>
                <a:cubicBezTo>
                  <a:pt x="3416980" y="-18116"/>
                  <a:pt x="4012240" y="-40869"/>
                  <a:pt x="4243589" y="0"/>
                </a:cubicBezTo>
                <a:cubicBezTo>
                  <a:pt x="4243987" y="7429"/>
                  <a:pt x="4243569" y="10822"/>
                  <a:pt x="4243589" y="18288"/>
                </a:cubicBezTo>
                <a:cubicBezTo>
                  <a:pt x="4112949" y="-2855"/>
                  <a:pt x="3928037" y="1831"/>
                  <a:pt x="3637362" y="18288"/>
                </a:cubicBezTo>
                <a:cubicBezTo>
                  <a:pt x="3346687" y="34745"/>
                  <a:pt x="3254446" y="26669"/>
                  <a:pt x="3116007" y="18288"/>
                </a:cubicBezTo>
                <a:cubicBezTo>
                  <a:pt x="2977569" y="9907"/>
                  <a:pt x="2620228" y="28873"/>
                  <a:pt x="2424908" y="18288"/>
                </a:cubicBezTo>
                <a:cubicBezTo>
                  <a:pt x="2229588" y="7703"/>
                  <a:pt x="2088287" y="-3854"/>
                  <a:pt x="1861117" y="18288"/>
                </a:cubicBezTo>
                <a:cubicBezTo>
                  <a:pt x="1633947" y="40430"/>
                  <a:pt x="1502447" y="-871"/>
                  <a:pt x="1382198" y="18288"/>
                </a:cubicBezTo>
                <a:cubicBezTo>
                  <a:pt x="1261949" y="37447"/>
                  <a:pt x="1045440" y="28353"/>
                  <a:pt x="733535" y="18288"/>
                </a:cubicBezTo>
                <a:cubicBezTo>
                  <a:pt x="421630" y="8223"/>
                  <a:pt x="341257" y="-18359"/>
                  <a:pt x="0" y="18288"/>
                </a:cubicBezTo>
                <a:cubicBezTo>
                  <a:pt x="-591" y="13205"/>
                  <a:pt x="-663" y="6329"/>
                  <a:pt x="0" y="0"/>
                </a:cubicBezTo>
                <a:close/>
              </a:path>
              <a:path w="4243589" h="18288" stroke="0" extrusionOk="0">
                <a:moveTo>
                  <a:pt x="0" y="0"/>
                </a:moveTo>
                <a:cubicBezTo>
                  <a:pt x="128164" y="17204"/>
                  <a:pt x="312653" y="1129"/>
                  <a:pt x="563791" y="0"/>
                </a:cubicBezTo>
                <a:cubicBezTo>
                  <a:pt x="814929" y="-1129"/>
                  <a:pt x="837271" y="8503"/>
                  <a:pt x="1042710" y="0"/>
                </a:cubicBezTo>
                <a:cubicBezTo>
                  <a:pt x="1248149" y="-8503"/>
                  <a:pt x="1588432" y="-28862"/>
                  <a:pt x="1733809" y="0"/>
                </a:cubicBezTo>
                <a:cubicBezTo>
                  <a:pt x="1879186" y="28862"/>
                  <a:pt x="2052815" y="5974"/>
                  <a:pt x="2297600" y="0"/>
                </a:cubicBezTo>
                <a:cubicBezTo>
                  <a:pt x="2542385" y="-5974"/>
                  <a:pt x="2699960" y="-23550"/>
                  <a:pt x="2861391" y="0"/>
                </a:cubicBezTo>
                <a:cubicBezTo>
                  <a:pt x="3022822" y="23550"/>
                  <a:pt x="3390411" y="25272"/>
                  <a:pt x="3552490" y="0"/>
                </a:cubicBezTo>
                <a:cubicBezTo>
                  <a:pt x="3714569" y="-25272"/>
                  <a:pt x="3950585" y="-31327"/>
                  <a:pt x="4243589" y="0"/>
                </a:cubicBezTo>
                <a:cubicBezTo>
                  <a:pt x="4242703" y="5429"/>
                  <a:pt x="4244410" y="14046"/>
                  <a:pt x="4243589" y="18288"/>
                </a:cubicBezTo>
                <a:cubicBezTo>
                  <a:pt x="4130424" y="-1240"/>
                  <a:pt x="3932803" y="42249"/>
                  <a:pt x="3722234" y="18288"/>
                </a:cubicBezTo>
                <a:cubicBezTo>
                  <a:pt x="3511665" y="-5673"/>
                  <a:pt x="3269903" y="45994"/>
                  <a:pt x="3116007" y="18288"/>
                </a:cubicBezTo>
                <a:cubicBezTo>
                  <a:pt x="2962111" y="-9418"/>
                  <a:pt x="2744280" y="23224"/>
                  <a:pt x="2509780" y="18288"/>
                </a:cubicBezTo>
                <a:cubicBezTo>
                  <a:pt x="2275280" y="13352"/>
                  <a:pt x="2066059" y="43664"/>
                  <a:pt x="1945989" y="18288"/>
                </a:cubicBezTo>
                <a:cubicBezTo>
                  <a:pt x="1825919" y="-7088"/>
                  <a:pt x="1407329" y="12616"/>
                  <a:pt x="1254890" y="18288"/>
                </a:cubicBezTo>
                <a:cubicBezTo>
                  <a:pt x="1102451" y="23960"/>
                  <a:pt x="837950" y="31673"/>
                  <a:pt x="563791" y="18288"/>
                </a:cubicBezTo>
                <a:cubicBezTo>
                  <a:pt x="289632" y="4903"/>
                  <a:pt x="132768" y="7105"/>
                  <a:pt x="0" y="18288"/>
                </a:cubicBezTo>
                <a:cubicBezTo>
                  <a:pt x="668" y="13665"/>
                  <a:pt x="578" y="5675"/>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431623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1: SPACED RETRIEVAL PRACTICE</a:t>
            </a:r>
          </a:p>
        </p:txBody>
      </p:sp>
      <p:sp>
        <p:nvSpPr>
          <p:cNvPr id="5" name="Content Placeholder 4"/>
          <p:cNvSpPr>
            <a:spLocks noGrp="1"/>
          </p:cNvSpPr>
          <p:nvPr>
            <p:ph sz="half" idx="1"/>
          </p:nvPr>
        </p:nvSpPr>
        <p:spPr/>
        <p:txBody>
          <a:bodyPr vert="horz" lIns="91440" tIns="45720" rIns="91440" bIns="45720" rtlCol="0" anchor="t">
            <a:normAutofit/>
          </a:bodyPr>
          <a:lstStyle/>
          <a:p>
            <a:r>
              <a:rPr lang="en-GB" sz="3200"/>
              <a:t>When we learn something, we forget it</a:t>
            </a:r>
            <a:endParaRPr lang="en-GB" sz="3200">
              <a:cs typeface="Calibri"/>
            </a:endParaRPr>
          </a:p>
          <a:p>
            <a:r>
              <a:rPr lang="en-GB" sz="3200"/>
              <a:t>When we revisit something we’ve learned repeatedly, we remember it better</a:t>
            </a:r>
            <a:endParaRPr lang="en-GB" sz="3200">
              <a:cs typeface="Calibri"/>
            </a:endParaRPr>
          </a:p>
          <a:p>
            <a:r>
              <a:rPr lang="en-GB" sz="3200"/>
              <a:t>This is shown in the Ebbinghaus Forgetting Curve</a:t>
            </a:r>
            <a:endParaRPr lang="en-GB" sz="3200">
              <a:cs typeface="Calibri"/>
            </a:endParaRPr>
          </a:p>
        </p:txBody>
      </p:sp>
      <p:pic>
        <p:nvPicPr>
          <p:cNvPr id="4" name="Content Placeholder 3"/>
          <p:cNvPicPr>
            <a:picLocks noGrp="1" noChangeAspect="1"/>
          </p:cNvPicPr>
          <p:nvPr>
            <p:ph sz="half" idx="2"/>
          </p:nvPr>
        </p:nvPicPr>
        <p:blipFill>
          <a:blip r:embed="rId2"/>
          <a:stretch>
            <a:fillRect/>
          </a:stretch>
        </p:blipFill>
        <p:spPr>
          <a:xfrm>
            <a:off x="6172200" y="1690689"/>
            <a:ext cx="5689242" cy="4658596"/>
          </a:xfrm>
          <a:prstGeom prst="rect">
            <a:avLst/>
          </a:prstGeom>
        </p:spPr>
      </p:pic>
    </p:spTree>
    <p:extLst>
      <p:ext uri="{BB962C8B-B14F-4D97-AF65-F5344CB8AC3E}">
        <p14:creationId xmlns:p14="http://schemas.microsoft.com/office/powerpoint/2010/main" val="129057567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a:latin typeface="Calibri"/>
                <a:cs typeface="Calibri"/>
              </a:rPr>
              <a:t>Principle 1: SPACED RETRIEVAL PRACTICE</a:t>
            </a:r>
            <a:br>
              <a:rPr lang="en-GB" b="1">
                <a:latin typeface="Calibri"/>
                <a:cs typeface="Calibri"/>
              </a:rPr>
            </a:br>
            <a:r>
              <a:rPr lang="en-GB" sz="3600" b="1">
                <a:solidFill>
                  <a:srgbClr val="FF0000"/>
                </a:solidFill>
                <a:latin typeface="Calibri"/>
                <a:cs typeface="Calibri"/>
              </a:rPr>
              <a:t>Only 47% of Y11s used this for the mocks!</a:t>
            </a:r>
            <a:endParaRPr lang="en-US"/>
          </a:p>
        </p:txBody>
      </p:sp>
      <p:sp>
        <p:nvSpPr>
          <p:cNvPr id="5" name="Content Placeholder 4"/>
          <p:cNvSpPr>
            <a:spLocks noGrp="1"/>
          </p:cNvSpPr>
          <p:nvPr>
            <p:ph sz="half" idx="1"/>
          </p:nvPr>
        </p:nvSpPr>
        <p:spPr/>
        <p:txBody>
          <a:bodyPr vert="horz" lIns="91440" tIns="45720" rIns="91440" bIns="45720" rtlCol="0" anchor="t">
            <a:normAutofit/>
          </a:bodyPr>
          <a:lstStyle/>
          <a:p>
            <a:r>
              <a:rPr lang="en-GB" sz="3200"/>
              <a:t>When we learn something, we forget it</a:t>
            </a:r>
            <a:endParaRPr lang="en-GB" sz="3200">
              <a:cs typeface="Calibri"/>
            </a:endParaRPr>
          </a:p>
          <a:p>
            <a:r>
              <a:rPr lang="en-GB" sz="3200"/>
              <a:t>When we revisit something we’ve learned repeatedly, we remember it better</a:t>
            </a:r>
            <a:endParaRPr lang="en-GB" sz="3200">
              <a:cs typeface="Calibri"/>
            </a:endParaRPr>
          </a:p>
          <a:p>
            <a:r>
              <a:rPr lang="en-GB" sz="3200"/>
              <a:t>This is shown in the Ebbinghaus Forgetting Curve</a:t>
            </a:r>
            <a:endParaRPr lang="en-GB" sz="3200">
              <a:cs typeface="Calibri"/>
            </a:endParaRPr>
          </a:p>
        </p:txBody>
      </p:sp>
      <p:pic>
        <p:nvPicPr>
          <p:cNvPr id="4" name="Content Placeholder 3"/>
          <p:cNvPicPr>
            <a:picLocks noGrp="1" noChangeAspect="1"/>
          </p:cNvPicPr>
          <p:nvPr>
            <p:ph sz="half" idx="2"/>
          </p:nvPr>
        </p:nvPicPr>
        <p:blipFill>
          <a:blip r:embed="rId2"/>
          <a:stretch>
            <a:fillRect/>
          </a:stretch>
        </p:blipFill>
        <p:spPr>
          <a:xfrm>
            <a:off x="6172200" y="1690689"/>
            <a:ext cx="5689242" cy="4658596"/>
          </a:xfrm>
          <a:prstGeom prst="rect">
            <a:avLst/>
          </a:prstGeom>
        </p:spPr>
      </p:pic>
    </p:spTree>
    <p:extLst>
      <p:ext uri="{BB962C8B-B14F-4D97-AF65-F5344CB8AC3E}">
        <p14:creationId xmlns:p14="http://schemas.microsoft.com/office/powerpoint/2010/main" val="142755521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2: Interleaving vs blocking</a:t>
            </a:r>
          </a:p>
        </p:txBody>
      </p:sp>
      <p:sp>
        <p:nvSpPr>
          <p:cNvPr id="4" name="Content Placeholder 3"/>
          <p:cNvSpPr>
            <a:spLocks noGrp="1"/>
          </p:cNvSpPr>
          <p:nvPr>
            <p:ph sz="half" idx="2"/>
          </p:nvPr>
        </p:nvSpPr>
        <p:spPr/>
        <p:txBody>
          <a:bodyPr/>
          <a:lstStyle/>
          <a:p>
            <a:r>
              <a:rPr lang="en-GB"/>
              <a:t>“Blocking” your revision – focusing on one topic for a long time then moving on to the next topic – is inefficient. </a:t>
            </a:r>
          </a:p>
          <a:p>
            <a:r>
              <a:rPr lang="en-GB"/>
              <a:t>“Interleaving” your revision is far more effective as reducing the accessibility of information in memory fosters additional learning of that information.</a:t>
            </a:r>
          </a:p>
          <a:p>
            <a:endParaRPr lang="en-GB"/>
          </a:p>
        </p:txBody>
      </p:sp>
      <p:pic>
        <p:nvPicPr>
          <p:cNvPr id="1026" name="Picture 2" descr="https://classteaching.files.wordpress.com/2014/06/tharby5.jpg"/>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rcRect/>
          <a:stretch>
            <a:fillRect/>
          </a:stretch>
        </p:blipFill>
        <p:spPr bwMode="auto">
          <a:xfrm>
            <a:off x="838200" y="2056725"/>
            <a:ext cx="5181600" cy="38891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385496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a:latin typeface="Calibri"/>
                <a:cs typeface="Calibri"/>
              </a:rPr>
              <a:t>Principle 3: Interleaving and chunking</a:t>
            </a:r>
          </a:p>
        </p:txBody>
      </p:sp>
      <p:sp>
        <p:nvSpPr>
          <p:cNvPr id="3" name="Content Placeholder 2"/>
          <p:cNvSpPr>
            <a:spLocks noGrp="1"/>
          </p:cNvSpPr>
          <p:nvPr>
            <p:ph sz="half" idx="1"/>
          </p:nvPr>
        </p:nvSpPr>
        <p:spPr/>
        <p:txBody>
          <a:bodyPr vert="horz" lIns="91440" tIns="45720" rIns="91440" bIns="45720" rtlCol="0" anchor="t">
            <a:normAutofit fontScale="92500" lnSpcReduction="10000"/>
          </a:bodyPr>
          <a:lstStyle/>
          <a:p>
            <a:r>
              <a:rPr lang="en-GB" sz="3600"/>
              <a:t>For interleaving to work, you have to break down your revision into “chunks”</a:t>
            </a:r>
            <a:endParaRPr lang="en-GB" sz="3600">
              <a:cs typeface="Calibri"/>
            </a:endParaRPr>
          </a:p>
          <a:p>
            <a:r>
              <a:rPr lang="en-GB" sz="3600"/>
              <a:t>It’s no good putting “Biology” into your revision calendar – you need to be specific	</a:t>
            </a:r>
            <a:endParaRPr lang="en-GB" sz="3600">
              <a:cs typeface="Calibri"/>
            </a:endParaRPr>
          </a:p>
        </p:txBody>
      </p:sp>
      <p:sp>
        <p:nvSpPr>
          <p:cNvPr id="4" name="Content Placeholder 3"/>
          <p:cNvSpPr>
            <a:spLocks noGrp="1"/>
          </p:cNvSpPr>
          <p:nvPr>
            <p:ph sz="half" idx="2"/>
          </p:nvPr>
        </p:nvSpPr>
        <p:spPr/>
        <p:txBody>
          <a:bodyPr>
            <a:normAutofit fontScale="92500" lnSpcReduction="10000"/>
          </a:bodyPr>
          <a:lstStyle/>
          <a:p>
            <a:r>
              <a:rPr lang="en-GB"/>
              <a:t>GCSE Biology includes: </a:t>
            </a:r>
          </a:p>
          <a:p>
            <a:pPr lvl="1"/>
            <a:r>
              <a:rPr lang="en-GB">
                <a:solidFill>
                  <a:schemeClr val="accent6">
                    <a:lumMod val="75000"/>
                  </a:schemeClr>
                </a:solidFill>
              </a:rPr>
              <a:t>Health</a:t>
            </a:r>
          </a:p>
          <a:p>
            <a:pPr lvl="1"/>
            <a:r>
              <a:rPr lang="en-GB">
                <a:solidFill>
                  <a:schemeClr val="accent6">
                    <a:lumMod val="75000"/>
                  </a:schemeClr>
                </a:solidFill>
              </a:rPr>
              <a:t>Responses to the environment</a:t>
            </a:r>
          </a:p>
          <a:p>
            <a:pPr lvl="1"/>
            <a:r>
              <a:rPr lang="en-GB">
                <a:solidFill>
                  <a:schemeClr val="accent6">
                    <a:lumMod val="75000"/>
                  </a:schemeClr>
                </a:solidFill>
              </a:rPr>
              <a:t>Evolution</a:t>
            </a:r>
          </a:p>
          <a:p>
            <a:pPr lvl="1"/>
            <a:r>
              <a:rPr lang="en-GB">
                <a:solidFill>
                  <a:schemeClr val="accent6">
                    <a:lumMod val="75000"/>
                  </a:schemeClr>
                </a:solidFill>
              </a:rPr>
              <a:t>Ecology</a:t>
            </a:r>
          </a:p>
          <a:p>
            <a:pPr lvl="1"/>
            <a:r>
              <a:rPr lang="en-GB">
                <a:solidFill>
                  <a:schemeClr val="accent6">
                    <a:lumMod val="75000"/>
                  </a:schemeClr>
                </a:solidFill>
              </a:rPr>
              <a:t>Cells</a:t>
            </a:r>
          </a:p>
          <a:p>
            <a:pPr lvl="1"/>
            <a:r>
              <a:rPr lang="en-GB">
                <a:solidFill>
                  <a:schemeClr val="accent6">
                    <a:lumMod val="75000"/>
                  </a:schemeClr>
                </a:solidFill>
              </a:rPr>
              <a:t>Photosynthesis</a:t>
            </a:r>
          </a:p>
          <a:p>
            <a:pPr lvl="1"/>
            <a:r>
              <a:rPr lang="en-GB">
                <a:solidFill>
                  <a:schemeClr val="accent6">
                    <a:lumMod val="75000"/>
                  </a:schemeClr>
                </a:solidFill>
              </a:rPr>
              <a:t>Organisms and their environments</a:t>
            </a:r>
          </a:p>
          <a:p>
            <a:pPr lvl="1"/>
            <a:r>
              <a:rPr lang="en-GB">
                <a:solidFill>
                  <a:schemeClr val="accent6">
                    <a:lumMod val="75000"/>
                  </a:schemeClr>
                </a:solidFill>
              </a:rPr>
              <a:t>Protein functions and uses</a:t>
            </a:r>
          </a:p>
          <a:p>
            <a:pPr lvl="1"/>
            <a:r>
              <a:rPr lang="en-GB">
                <a:solidFill>
                  <a:schemeClr val="accent6">
                    <a:lumMod val="75000"/>
                  </a:schemeClr>
                </a:solidFill>
              </a:rPr>
              <a:t>Respiration </a:t>
            </a:r>
          </a:p>
          <a:p>
            <a:pPr lvl="1"/>
            <a:r>
              <a:rPr lang="en-GB">
                <a:solidFill>
                  <a:schemeClr val="accent6">
                    <a:lumMod val="75000"/>
                  </a:schemeClr>
                </a:solidFill>
              </a:rPr>
              <a:t>Genetics</a:t>
            </a:r>
          </a:p>
          <a:p>
            <a:pPr lvl="1"/>
            <a:r>
              <a:rPr lang="en-GB">
                <a:solidFill>
                  <a:schemeClr val="accent6">
                    <a:lumMod val="75000"/>
                  </a:schemeClr>
                </a:solidFill>
              </a:rPr>
              <a:t>Speciation</a:t>
            </a:r>
          </a:p>
        </p:txBody>
      </p:sp>
    </p:spTree>
    <p:extLst>
      <p:ext uri="{BB962C8B-B14F-4D97-AF65-F5344CB8AC3E}">
        <p14:creationId xmlns:p14="http://schemas.microsoft.com/office/powerpoint/2010/main" val="24055178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838200" y="1481069"/>
            <a:ext cx="10515600" cy="1017431"/>
          </a:xfrm>
        </p:spPr>
        <p:txBody>
          <a:bodyPr/>
          <a:lstStyle/>
          <a:p>
            <a:pPr algn="ctr" eaLnBrk="1" hangingPunct="1">
              <a:defRPr/>
            </a:pPr>
            <a:r>
              <a:rPr lang="en-US" b="1">
                <a:latin typeface="+mn-lt"/>
              </a:rPr>
              <a:t>Easter Revision</a:t>
            </a:r>
          </a:p>
        </p:txBody>
      </p:sp>
      <p:sp>
        <p:nvSpPr>
          <p:cNvPr id="56323" name="Rectangle 3"/>
          <p:cNvSpPr>
            <a:spLocks noGrp="1" noChangeArrowheads="1"/>
          </p:cNvSpPr>
          <p:nvPr>
            <p:ph type="body" idx="1"/>
          </p:nvPr>
        </p:nvSpPr>
        <p:spPr>
          <a:xfrm>
            <a:off x="838200" y="2498501"/>
            <a:ext cx="10515600" cy="4359498"/>
          </a:xfrm>
        </p:spPr>
        <p:txBody>
          <a:bodyPr/>
          <a:lstStyle/>
          <a:p>
            <a:pPr eaLnBrk="1" hangingPunct="1">
              <a:lnSpc>
                <a:spcPct val="90000"/>
              </a:lnSpc>
              <a:defRPr/>
            </a:pPr>
            <a:r>
              <a:rPr lang="en-GB"/>
              <a:t>I suggest that for at least 5 days a week over the Easter holiday, students work a school day:</a:t>
            </a:r>
          </a:p>
          <a:p>
            <a:pPr eaLnBrk="1" hangingPunct="1">
              <a:lnSpc>
                <a:spcPct val="90000"/>
              </a:lnSpc>
              <a:buFont typeface="Wingdings" panose="05000000000000000000" pitchFamily="2" charset="2"/>
              <a:buNone/>
              <a:defRPr/>
            </a:pPr>
            <a:r>
              <a:rPr lang="en-GB"/>
              <a:t>	Session 1 – 9:00-9:50</a:t>
            </a:r>
          </a:p>
          <a:p>
            <a:pPr eaLnBrk="1" hangingPunct="1">
              <a:lnSpc>
                <a:spcPct val="90000"/>
              </a:lnSpc>
              <a:buFont typeface="Wingdings" panose="05000000000000000000" pitchFamily="2" charset="2"/>
              <a:buNone/>
              <a:defRPr/>
            </a:pPr>
            <a:r>
              <a:rPr lang="en-GB"/>
              <a:t>	Session 2 – 10:15-11:05</a:t>
            </a:r>
          </a:p>
          <a:p>
            <a:pPr eaLnBrk="1" hangingPunct="1">
              <a:lnSpc>
                <a:spcPct val="90000"/>
              </a:lnSpc>
              <a:buFont typeface="Wingdings" panose="05000000000000000000" pitchFamily="2" charset="2"/>
              <a:buNone/>
              <a:defRPr/>
            </a:pPr>
            <a:r>
              <a:rPr lang="en-GB"/>
              <a:t>	Session 3 – 11:30 – 12:20</a:t>
            </a:r>
          </a:p>
          <a:p>
            <a:pPr eaLnBrk="1" hangingPunct="1">
              <a:lnSpc>
                <a:spcPct val="90000"/>
              </a:lnSpc>
              <a:buFont typeface="Wingdings" panose="05000000000000000000" pitchFamily="2" charset="2"/>
              <a:buNone/>
              <a:defRPr/>
            </a:pPr>
            <a:r>
              <a:rPr lang="en-GB"/>
              <a:t>	Session 4 – 1:15 – 2:05</a:t>
            </a:r>
          </a:p>
          <a:p>
            <a:pPr eaLnBrk="1" hangingPunct="1">
              <a:lnSpc>
                <a:spcPct val="90000"/>
              </a:lnSpc>
              <a:buFont typeface="Wingdings" panose="05000000000000000000" pitchFamily="2" charset="2"/>
              <a:buNone/>
              <a:defRPr/>
            </a:pPr>
            <a:r>
              <a:rPr lang="en-GB"/>
              <a:t>	Session 5 – 2:30 – 3:20</a:t>
            </a:r>
          </a:p>
          <a:p>
            <a:pPr>
              <a:defRPr/>
            </a:pPr>
            <a:r>
              <a:rPr lang="en-GB"/>
              <a:t>They could even follow their school timetable.</a:t>
            </a:r>
          </a:p>
          <a:p>
            <a:pPr eaLnBrk="1" hangingPunct="1">
              <a:lnSpc>
                <a:spcPct val="90000"/>
              </a:lnSpc>
              <a:defRPr/>
            </a:pPr>
            <a:endParaRPr lang="en-GB" sz="2400"/>
          </a:p>
          <a:p>
            <a:pPr eaLnBrk="1" hangingPunct="1">
              <a:lnSpc>
                <a:spcPct val="90000"/>
              </a:lnSpc>
              <a:defRPr/>
            </a:pPr>
            <a:endParaRPr lang="en-US" sz="2400"/>
          </a:p>
        </p:txBody>
      </p:sp>
    </p:spTree>
    <p:extLst>
      <p:ext uri="{BB962C8B-B14F-4D97-AF65-F5344CB8AC3E}">
        <p14:creationId xmlns:p14="http://schemas.microsoft.com/office/powerpoint/2010/main" val="3921389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7398" name="Rectangle 5739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0" name="Rectangle 5739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2" name="Rectangle 57401">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404" name="Rectangle 57403">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7379" name="Rectangle 35"/>
          <p:cNvSpPr>
            <a:spLocks noGrp="1" noChangeArrowheads="1"/>
          </p:cNvSpPr>
          <p:nvPr>
            <p:ph type="title"/>
          </p:nvPr>
        </p:nvSpPr>
        <p:spPr>
          <a:xfrm>
            <a:off x="1371597" y="348865"/>
            <a:ext cx="10044023" cy="877729"/>
          </a:xfrm>
        </p:spPr>
        <p:txBody>
          <a:bodyPr vert="horz" lIns="91440" tIns="45720" rIns="91440" bIns="45720" rtlCol="0" anchor="ctr">
            <a:normAutofit/>
          </a:bodyPr>
          <a:lstStyle/>
          <a:p>
            <a:pPr>
              <a:defRPr/>
            </a:pPr>
            <a:r>
              <a:rPr lang="en-US" sz="4000" b="1" kern="1200">
                <a:solidFill>
                  <a:srgbClr val="FFFFFF"/>
                </a:solidFill>
                <a:latin typeface="+mj-lt"/>
                <a:ea typeface="+mj-ea"/>
                <a:cs typeface="+mj-cs"/>
              </a:rPr>
              <a:t>Revision timetable</a:t>
            </a:r>
          </a:p>
        </p:txBody>
      </p:sp>
      <p:graphicFrame>
        <p:nvGraphicFramePr>
          <p:cNvPr id="57393" name="Group 49"/>
          <p:cNvGraphicFramePr>
            <a:graphicFrameLocks noGrp="1"/>
          </p:cNvGraphicFramePr>
          <p:nvPr>
            <p:ph idx="1"/>
            <p:extLst>
              <p:ext uri="{D42A27DB-BD31-4B8C-83A1-F6EECF244321}">
                <p14:modId xmlns:p14="http://schemas.microsoft.com/office/powerpoint/2010/main" val="1461845384"/>
              </p:ext>
            </p:extLst>
          </p:nvPr>
        </p:nvGraphicFramePr>
        <p:xfrm>
          <a:off x="215660" y="1825924"/>
          <a:ext cx="11575145" cy="4895231"/>
        </p:xfrm>
        <a:graphic>
          <a:graphicData uri="http://schemas.openxmlformats.org/drawingml/2006/table">
            <a:tbl>
              <a:tblPr firstRow="1" bandRow="1"/>
              <a:tblGrid>
                <a:gridCol w="2620846">
                  <a:extLst>
                    <a:ext uri="{9D8B030D-6E8A-4147-A177-3AD203B41FA5}">
                      <a16:colId xmlns:a16="http://schemas.microsoft.com/office/drawing/2014/main" val="20000"/>
                    </a:ext>
                  </a:extLst>
                </a:gridCol>
                <a:gridCol w="2603935">
                  <a:extLst>
                    <a:ext uri="{9D8B030D-6E8A-4147-A177-3AD203B41FA5}">
                      <a16:colId xmlns:a16="http://schemas.microsoft.com/office/drawing/2014/main" val="20001"/>
                    </a:ext>
                  </a:extLst>
                </a:gridCol>
                <a:gridCol w="6350364">
                  <a:extLst>
                    <a:ext uri="{9D8B030D-6E8A-4147-A177-3AD203B41FA5}">
                      <a16:colId xmlns:a16="http://schemas.microsoft.com/office/drawing/2014/main" val="20002"/>
                    </a:ext>
                  </a:extLst>
                </a:gridCol>
              </a:tblGrid>
              <a:tr h="541299">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1" i="0" u="none" strike="noStrike" cap="none" normalizeH="0" baseline="0">
                          <a:ln>
                            <a:noFill/>
                          </a:ln>
                          <a:solidFill>
                            <a:schemeClr val="tx1"/>
                          </a:solidFill>
                          <a:effectLst/>
                          <a:latin typeface="Arial"/>
                        </a:rPr>
                        <a:t>Date/Session</a:t>
                      </a:r>
                      <a:endParaRPr kumimoji="0" lang="en-US" sz="2400" b="1"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1" i="0" u="none" strike="noStrike" cap="none" normalizeH="0" baseline="0">
                          <a:ln>
                            <a:noFill/>
                          </a:ln>
                          <a:solidFill>
                            <a:schemeClr val="tx1"/>
                          </a:solidFill>
                          <a:effectLst/>
                          <a:latin typeface="Arial"/>
                        </a:rPr>
                        <a:t>Revision</a:t>
                      </a:r>
                      <a:endParaRPr kumimoji="0" lang="en-US" sz="2400" b="1"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1" i="0" u="none" strike="noStrike" cap="none" normalizeH="0" baseline="0">
                          <a:ln>
                            <a:noFill/>
                          </a:ln>
                          <a:solidFill>
                            <a:schemeClr val="tx1"/>
                          </a:solidFill>
                          <a:effectLst/>
                          <a:latin typeface="Arial"/>
                        </a:rPr>
                        <a:t>Activity</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GB" sz="2400" b="0" i="0" u="none" strike="noStrike" cap="none" normalizeH="0" baseline="0">
                          <a:ln>
                            <a:noFill/>
                          </a:ln>
                          <a:solidFill>
                            <a:schemeClr val="tx1"/>
                          </a:solidFill>
                          <a:effectLst/>
                          <a:latin typeface="Arial"/>
                        </a:rPr>
                        <a:t>Mon 30</a:t>
                      </a:r>
                      <a:r>
                        <a:rPr kumimoji="0" lang="en-GB" sz="2400" b="0" i="0" u="none" strike="noStrike" cap="none" normalizeH="0" baseline="30000">
                          <a:ln>
                            <a:noFill/>
                          </a:ln>
                          <a:solidFill>
                            <a:schemeClr val="tx1"/>
                          </a:solidFill>
                          <a:effectLst/>
                          <a:latin typeface="Arial"/>
                        </a:rPr>
                        <a:t>th</a:t>
                      </a:r>
                      <a:r>
                        <a:rPr kumimoji="0" lang="en-GB" sz="2400" b="0" i="0" u="none" strike="noStrike" cap="none" normalizeH="0" baseline="0">
                          <a:ln>
                            <a:noFill/>
                          </a:ln>
                          <a:solidFill>
                            <a:schemeClr val="tx1"/>
                          </a:solidFill>
                          <a:effectLst/>
                          <a:latin typeface="Arial"/>
                        </a:rPr>
                        <a:t> March 1</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Geog: Coasts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Review –Quizlet flashcards</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2</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RE: Christian marriage</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Transform – Revision clock</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941391">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3</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Maths: quadratic equations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Test – Practice Paper Q2,4,6</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988460">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4</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Eng Lit: Macbeth</a:t>
                      </a: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kumimoji="0" lang="en-US" sz="2400" b="0" i="0" u="none" strike="noStrike" cap="none" normalizeH="0" baseline="0">
                          <a:ln>
                            <a:noFill/>
                          </a:ln>
                          <a:solidFill>
                            <a:schemeClr val="tx1"/>
                          </a:solidFill>
                          <a:effectLst/>
                          <a:latin typeface="Arial"/>
                        </a:rPr>
                        <a:t>Transform – Lady Macbeth </a:t>
                      </a:r>
                      <a:r>
                        <a:rPr lang="en-US" sz="2400" b="0" i="0" u="none" strike="noStrike" cap="none" normalizeH="0" baseline="0">
                          <a:ln>
                            <a:noFill/>
                          </a:ln>
                          <a:solidFill>
                            <a:schemeClr val="tx1"/>
                          </a:solidFill>
                          <a:effectLst/>
                          <a:latin typeface="Arial"/>
                        </a:rPr>
                        <a:t>folding frenzy</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541299">
                <a:tc>
                  <a:txBody>
                    <a:bodyPr/>
                    <a:lstStyle/>
                    <a:p>
                      <a:pPr marL="0" marR="0" lvl="0" indent="0" algn="l" rtl="0" eaLnBrk="1" fontAlgn="base" latinLnBrk="0" hangingPunct="1">
                        <a:lnSpc>
                          <a:spcPct val="100000"/>
                        </a:lnSpc>
                        <a:spcBef>
                          <a:spcPct val="20000"/>
                        </a:spcBef>
                        <a:spcAft>
                          <a:spcPct val="0"/>
                        </a:spcAft>
                        <a:buClr>
                          <a:schemeClr val="hlink"/>
                        </a:buClr>
                        <a:buSzPct val="80000"/>
                        <a:buFont typeface="Wingdings" pitchFamily="2" charset="2"/>
                        <a:buNone/>
                      </a:pPr>
                      <a:r>
                        <a:rPr lang="en-GB" sz="2400" b="0" i="0" u="none" strike="noStrike" cap="none" normalizeH="0" baseline="0">
                          <a:ln>
                            <a:noFill/>
                          </a:ln>
                          <a:solidFill>
                            <a:schemeClr val="tx1"/>
                          </a:solidFill>
                          <a:effectLst/>
                          <a:latin typeface="Arial"/>
                        </a:rPr>
                        <a:t>                 </a:t>
                      </a:r>
                      <a:r>
                        <a:rPr kumimoji="0" lang="en-GB" sz="2400" b="0" i="0" u="none" strike="noStrike" cap="none" normalizeH="0" baseline="0">
                          <a:ln>
                            <a:noFill/>
                          </a:ln>
                          <a:solidFill>
                            <a:schemeClr val="tx1"/>
                          </a:solidFill>
                          <a:effectLst/>
                          <a:latin typeface="Arial"/>
                        </a:rPr>
                        <a:t> 5</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GB" sz="2400" b="0" i="0" u="none" strike="noStrike" cap="none" normalizeH="0" baseline="0">
                          <a:ln>
                            <a:noFill/>
                          </a:ln>
                          <a:solidFill>
                            <a:schemeClr val="tx1"/>
                          </a:solidFill>
                          <a:effectLst/>
                          <a:latin typeface="Arial"/>
                        </a:rPr>
                        <a:t>Science: Forces</a:t>
                      </a:r>
                      <a:endParaRPr kumimoji="0" lang="en-US" sz="2400" b="0" i="0" u="none" strike="noStrike" cap="none" normalizeH="0" baseline="0">
                        <a:ln>
                          <a:noFill/>
                        </a:ln>
                        <a:solidFill>
                          <a:schemeClr val="tx1"/>
                        </a:solidFill>
                        <a:effectLst/>
                        <a:latin typeface="Arial"/>
                      </a:endParaRPr>
                    </a:p>
                  </a:txBody>
                  <a:tcPr marL="109188" marR="109188" marT="54594" marB="54594"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80000"/>
                        <a:buFont typeface="Wingdings" pitchFamily="2" charset="2"/>
                        <a:buNone/>
                        <a:tabLst/>
                      </a:pPr>
                      <a:r>
                        <a:rPr kumimoji="0" lang="en-US" sz="2400" b="0" i="0" u="none" strike="noStrike" cap="none" normalizeH="0" baseline="0">
                          <a:ln>
                            <a:noFill/>
                          </a:ln>
                          <a:solidFill>
                            <a:schemeClr val="tx1"/>
                          </a:solidFill>
                          <a:effectLst/>
                          <a:latin typeface="Arial"/>
                        </a:rPr>
                        <a:t>Review – Seneca website</a:t>
                      </a:r>
                    </a:p>
                  </a:txBody>
                  <a:tcPr marL="109188" marR="109188" marT="54594" marB="5459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46975113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117AB3D3-3C9C-4DED-809A-78734805B8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93662" y="386930"/>
            <a:ext cx="10066122" cy="1298448"/>
          </a:xfrm>
        </p:spPr>
        <p:txBody>
          <a:bodyPr anchor="b">
            <a:normAutofit fontScale="90000"/>
          </a:bodyPr>
          <a:lstStyle/>
          <a:p>
            <a:r>
              <a:rPr lang="en-GB" sz="6000" b="1">
                <a:latin typeface="Calibri"/>
                <a:cs typeface="Calibri"/>
              </a:rPr>
              <a:t>The importance of study breaks:</a:t>
            </a:r>
          </a:p>
        </p:txBody>
      </p:sp>
      <p:sp>
        <p:nvSpPr>
          <p:cNvPr id="27" name="Rectangle 26">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2"/>
          <p:cNvSpPr>
            <a:spLocks noGrp="1"/>
          </p:cNvSpPr>
          <p:nvPr>
            <p:ph idx="1"/>
          </p:nvPr>
        </p:nvSpPr>
        <p:spPr>
          <a:xfrm>
            <a:off x="161058" y="2757660"/>
            <a:ext cx="6788142" cy="3481299"/>
          </a:xfrm>
        </p:spPr>
        <p:txBody>
          <a:bodyPr vert="horz" lIns="91440" tIns="45720" rIns="91440" bIns="45720" rtlCol="0" anchor="ctr">
            <a:noAutofit/>
          </a:bodyPr>
          <a:lstStyle/>
          <a:p>
            <a:r>
              <a:rPr lang="en-GB" sz="2400"/>
              <a:t>Study time periods should be broken down into </a:t>
            </a:r>
            <a:r>
              <a:rPr lang="en-GB" sz="2400" b="1"/>
              <a:t>20-25 minute </a:t>
            </a:r>
            <a:r>
              <a:rPr lang="en-GB" sz="2400"/>
              <a:t>sections with small rests in between.</a:t>
            </a:r>
            <a:endParaRPr lang="en-GB" sz="2400">
              <a:cs typeface="Calibri"/>
            </a:endParaRPr>
          </a:p>
          <a:p>
            <a:r>
              <a:rPr lang="en-GB" sz="2400"/>
              <a:t>We tend to remember </a:t>
            </a:r>
            <a:r>
              <a:rPr lang="en-GB" sz="2400" b="1"/>
              <a:t>first things </a:t>
            </a:r>
            <a:r>
              <a:rPr lang="en-GB" sz="2400"/>
              <a:t>and </a:t>
            </a:r>
            <a:r>
              <a:rPr lang="en-GB" sz="2400" b="1"/>
              <a:t>last things </a:t>
            </a:r>
            <a:r>
              <a:rPr lang="en-GB" sz="2400"/>
              <a:t>rather than the </a:t>
            </a:r>
            <a:r>
              <a:rPr lang="en-GB" sz="2400" b="1"/>
              <a:t>things in between</a:t>
            </a:r>
            <a:r>
              <a:rPr lang="en-GB" sz="2400"/>
              <a:t>.  So, the more well-spaced and short breaks we have, the more beginnings and endings we have, and the better our brain will be able to remember.</a:t>
            </a:r>
            <a:endParaRPr lang="en-GB" sz="2400">
              <a:cs typeface="Calibri"/>
            </a:endParaRPr>
          </a:p>
          <a:p>
            <a:r>
              <a:rPr lang="en-GB" sz="2400" b="1"/>
              <a:t>Brief breaks </a:t>
            </a:r>
            <a:r>
              <a:rPr lang="en-GB" sz="2400"/>
              <a:t>are also essential for relaxation: they relieve the muscular and mental tension that inevitably builds up during periods of intense concentration.</a:t>
            </a:r>
            <a:endParaRPr lang="en-GB" sz="2400">
              <a:cs typeface="Calibri"/>
            </a:endParaRPr>
          </a:p>
          <a:p>
            <a:endParaRPr lang="en-GB" sz="1700"/>
          </a:p>
        </p:txBody>
      </p:sp>
      <p:pic>
        <p:nvPicPr>
          <p:cNvPr id="17" name="Picture 4" descr="Computer Generated Lights">
            <a:extLst>
              <a:ext uri="{FF2B5EF4-FFF2-40B4-BE49-F238E27FC236}">
                <a16:creationId xmlns:a16="http://schemas.microsoft.com/office/drawing/2014/main" id="{FAD72067-AC89-A6EA-8726-952AAF581964}"/>
              </a:ext>
            </a:extLst>
          </p:cNvPr>
          <p:cNvPicPr>
            <a:picLocks noChangeAspect="1"/>
          </p:cNvPicPr>
          <p:nvPr/>
        </p:nvPicPr>
        <p:blipFill rotWithShape="1">
          <a:blip r:embed="rId2"/>
          <a:srcRect r="2" b="2546"/>
          <a:stretch/>
        </p:blipFill>
        <p:spPr>
          <a:xfrm>
            <a:off x="7090475" y="2484255"/>
            <a:ext cx="4201371" cy="3757375"/>
          </a:xfrm>
          <a:prstGeom prst="rect">
            <a:avLst/>
          </a:prstGeom>
        </p:spPr>
      </p:pic>
      <p:sp>
        <p:nvSpPr>
          <p:cNvPr id="31" name="Rectangle 30">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182614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25BF58-4A88-76EB-9155-72181C5863A9}"/>
              </a:ext>
            </a:extLst>
          </p:cNvPr>
          <p:cNvSpPr>
            <a:spLocks noGrp="1"/>
          </p:cNvSpPr>
          <p:nvPr>
            <p:ph type="title"/>
          </p:nvPr>
        </p:nvSpPr>
        <p:spPr/>
        <p:txBody>
          <a:bodyPr/>
          <a:lstStyle/>
          <a:p>
            <a:endParaRPr lang="en-GB"/>
          </a:p>
        </p:txBody>
      </p:sp>
      <p:pic>
        <p:nvPicPr>
          <p:cNvPr id="4" name="Content Placeholder 3">
            <a:extLst>
              <a:ext uri="{FF2B5EF4-FFF2-40B4-BE49-F238E27FC236}">
                <a16:creationId xmlns:a16="http://schemas.microsoft.com/office/drawing/2014/main" id="{39ADFB31-0514-477F-46B7-E0EF8ECD4989}"/>
              </a:ext>
            </a:extLst>
          </p:cNvPr>
          <p:cNvPicPr>
            <a:picLocks noGrp="1" noChangeAspect="1"/>
          </p:cNvPicPr>
          <p:nvPr>
            <p:ph idx="1"/>
          </p:nvPr>
        </p:nvPicPr>
        <p:blipFill>
          <a:blip r:embed="rId2"/>
          <a:srcRect t="8148" r="139" b="6173"/>
          <a:stretch>
            <a:fillRect/>
          </a:stretch>
        </p:blipFill>
        <p:spPr>
          <a:xfrm>
            <a:off x="-4194" y="1118"/>
            <a:ext cx="12350652" cy="6862046"/>
          </a:xfrm>
          <a:prstGeom prst="rect">
            <a:avLst/>
          </a:prstGeom>
        </p:spPr>
      </p:pic>
    </p:spTree>
    <p:extLst>
      <p:ext uri="{BB962C8B-B14F-4D97-AF65-F5344CB8AC3E}">
        <p14:creationId xmlns:p14="http://schemas.microsoft.com/office/powerpoint/2010/main" val="188547972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6049818" cy="6858000"/>
          </a:xfrm>
          <a:prstGeom prst="rect">
            <a:avLst/>
          </a:prstGeom>
        </p:spPr>
      </p:pic>
      <p:sp>
        <p:nvSpPr>
          <p:cNvPr id="4" name="Title 3"/>
          <p:cNvSpPr>
            <a:spLocks noGrp="1"/>
          </p:cNvSpPr>
          <p:nvPr>
            <p:ph type="title"/>
          </p:nvPr>
        </p:nvSpPr>
        <p:spPr/>
        <p:txBody>
          <a:bodyPr/>
          <a:lstStyle/>
          <a:p>
            <a:endParaRPr lang="en-GB"/>
          </a:p>
        </p:txBody>
      </p:sp>
      <p:sp>
        <p:nvSpPr>
          <p:cNvPr id="5" name="Content Placeholder 4"/>
          <p:cNvSpPr>
            <a:spLocks noGrp="1"/>
          </p:cNvSpPr>
          <p:nvPr>
            <p:ph idx="1"/>
          </p:nvPr>
        </p:nvSpPr>
        <p:spPr>
          <a:xfrm>
            <a:off x="6511636" y="1413164"/>
            <a:ext cx="5190837" cy="4996872"/>
          </a:xfrm>
        </p:spPr>
        <p:txBody>
          <a:bodyPr>
            <a:normAutofit/>
          </a:bodyPr>
          <a:lstStyle/>
          <a:p>
            <a:pPr marL="0" indent="0" algn="ctr">
              <a:buNone/>
            </a:pPr>
            <a:r>
              <a:rPr lang="en-GB" sz="5400"/>
              <a:t>Time spent planning is likely to reduce stress – parents can be very helpful here!</a:t>
            </a:r>
          </a:p>
        </p:txBody>
      </p:sp>
      <p:sp>
        <p:nvSpPr>
          <p:cNvPr id="6" name="Text Placeholder 5"/>
          <p:cNvSpPr>
            <a:spLocks noGrp="1"/>
          </p:cNvSpPr>
          <p:nvPr>
            <p:ph type="body" sz="half" idx="2"/>
          </p:nvPr>
        </p:nvSpPr>
        <p:spPr>
          <a:xfrm>
            <a:off x="839788" y="2057400"/>
            <a:ext cx="4563485" cy="3811588"/>
          </a:xfrm>
        </p:spPr>
        <p:txBody>
          <a:bodyPr/>
          <a:lstStyle/>
          <a:p>
            <a:endParaRPr lang="en-GB"/>
          </a:p>
        </p:txBody>
      </p:sp>
    </p:spTree>
    <p:extLst>
      <p:ext uri="{BB962C8B-B14F-4D97-AF65-F5344CB8AC3E}">
        <p14:creationId xmlns:p14="http://schemas.microsoft.com/office/powerpoint/2010/main" val="316707232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4971D6A-04C8-45BA-B7A0-E0BACE078E07}"/>
              </a:ext>
            </a:extLst>
          </p:cNvPr>
          <p:cNvSpPr/>
          <p:nvPr/>
        </p:nvSpPr>
        <p:spPr>
          <a:xfrm>
            <a:off x="298580" y="1721027"/>
            <a:ext cx="11028783" cy="4154984"/>
          </a:xfrm>
          <a:prstGeom prst="rect">
            <a:avLst/>
          </a:prstGeom>
        </p:spPr>
        <p:txBody>
          <a:bodyPr wrap="square">
            <a:spAutoFit/>
          </a:bodyPr>
          <a:lstStyle/>
          <a:p>
            <a:pPr marL="457200" indent="-457200" defTabSz="457200">
              <a:buFontTx/>
              <a:buAutoNum type="arabicPeriod"/>
            </a:pPr>
            <a:r>
              <a:rPr lang="en-US" sz="2400" b="1">
                <a:solidFill>
                  <a:srgbClr val="212B32"/>
                </a:solidFill>
                <a:latin typeface="Calibri" panose="020F0502020204030204" pitchFamily="34" charset="0"/>
                <a:cs typeface="Calibri" panose="020F0502020204030204" pitchFamily="34" charset="0"/>
              </a:rPr>
              <a:t>Be prepared.</a:t>
            </a:r>
            <a:r>
              <a:rPr lang="en-US" sz="2400">
                <a:solidFill>
                  <a:srgbClr val="212B32"/>
                </a:solidFill>
                <a:latin typeface="Calibri" panose="020F0502020204030204" pitchFamily="34" charset="0"/>
                <a:cs typeface="Calibri" panose="020F0502020204030204" pitchFamily="34" charset="0"/>
              </a:rPr>
              <a:t> </a:t>
            </a:r>
          </a:p>
          <a:p>
            <a:pPr marL="457200" indent="-457200" defTabSz="457200">
              <a:buFontTx/>
              <a:buAutoNum type="arabicPeriod"/>
            </a:pPr>
            <a:endParaRPr lang="en-US" sz="2400">
              <a:solidFill>
                <a:srgbClr val="212B32"/>
              </a:solidFill>
              <a:latin typeface="Calibri" panose="020F0502020204030204" pitchFamily="34" charset="0"/>
              <a:cs typeface="Calibri" panose="020F0502020204030204" pitchFamily="34" charset="0"/>
            </a:endParaRPr>
          </a:p>
          <a:p>
            <a:pPr defTabSz="457200"/>
            <a:r>
              <a:rPr lang="en-US" sz="2400" b="1">
                <a:solidFill>
                  <a:srgbClr val="212B32"/>
                </a:solidFill>
                <a:latin typeface="Calibri" panose="020F0502020204030204" pitchFamily="34" charset="0"/>
                <a:cs typeface="Calibri" panose="020F0502020204030204" pitchFamily="34" charset="0"/>
              </a:rPr>
              <a:t>2. Try a breathing exercise if you're feeling overwhelmed.</a:t>
            </a:r>
            <a:r>
              <a:rPr lang="en-US" sz="2400">
                <a:solidFill>
                  <a:srgbClr val="212B32"/>
                </a:solidFill>
                <a:latin typeface="Calibri" panose="020F0502020204030204" pitchFamily="34" charset="0"/>
                <a:cs typeface="Calibri" panose="020F0502020204030204" pitchFamily="34" charset="0"/>
              </a:rPr>
              <a:t> Breathe in through your nose for 4 counts, hold it for 2 counts, and breathe out for 7 counts. Repeating this can help you feel calm. </a:t>
            </a:r>
          </a:p>
          <a:p>
            <a:pPr defTabSz="457200"/>
            <a:endParaRPr lang="en-US" sz="2400" b="1">
              <a:solidFill>
                <a:srgbClr val="212B32"/>
              </a:solidFill>
              <a:latin typeface="Calibri" panose="020F0502020204030204" pitchFamily="34" charset="0"/>
              <a:cs typeface="Calibri" panose="020F0502020204030204" pitchFamily="34" charset="0"/>
            </a:endParaRPr>
          </a:p>
          <a:p>
            <a:pPr defTabSz="457200"/>
            <a:r>
              <a:rPr lang="en-US" sz="2400" b="1">
                <a:solidFill>
                  <a:srgbClr val="212B32"/>
                </a:solidFill>
                <a:latin typeface="Calibri" panose="020F0502020204030204" pitchFamily="34" charset="0"/>
                <a:cs typeface="Calibri" panose="020F0502020204030204" pitchFamily="34" charset="0"/>
              </a:rPr>
              <a:t>3. Take a few minutes to read the instructions and questions.</a:t>
            </a:r>
            <a:r>
              <a:rPr lang="en-US" sz="2400">
                <a:solidFill>
                  <a:srgbClr val="212B32"/>
                </a:solidFill>
                <a:latin typeface="Calibri" panose="020F0502020204030204" pitchFamily="34" charset="0"/>
                <a:cs typeface="Calibri" panose="020F0502020204030204" pitchFamily="34" charset="0"/>
              </a:rPr>
              <a:t> </a:t>
            </a:r>
          </a:p>
          <a:p>
            <a:pPr defTabSz="457200"/>
            <a:endParaRPr lang="en-US" sz="2400">
              <a:solidFill>
                <a:srgbClr val="212B32"/>
              </a:solidFill>
              <a:latin typeface="Calibri" panose="020F0502020204030204" pitchFamily="34" charset="0"/>
              <a:cs typeface="Calibri" panose="020F0502020204030204" pitchFamily="34" charset="0"/>
            </a:endParaRPr>
          </a:p>
          <a:p>
            <a:pPr defTabSz="457200"/>
            <a:r>
              <a:rPr lang="en-US" sz="2400" b="1">
                <a:solidFill>
                  <a:srgbClr val="212B32"/>
                </a:solidFill>
                <a:latin typeface="Calibri" panose="020F0502020204030204" pitchFamily="34" charset="0"/>
                <a:cs typeface="Calibri" panose="020F0502020204030204" pitchFamily="34" charset="0"/>
              </a:rPr>
              <a:t>4. Plan how much time you'll need for each question.</a:t>
            </a:r>
            <a:r>
              <a:rPr lang="en-US" sz="2400">
                <a:solidFill>
                  <a:srgbClr val="212B32"/>
                </a:solidFill>
                <a:latin typeface="Calibri" panose="020F0502020204030204" pitchFamily="34" charset="0"/>
                <a:cs typeface="Calibri" panose="020F0502020204030204" pitchFamily="34" charset="0"/>
              </a:rPr>
              <a:t> </a:t>
            </a:r>
          </a:p>
          <a:p>
            <a:pPr defTabSz="457200"/>
            <a:endParaRPr lang="en-US" sz="2400">
              <a:solidFill>
                <a:srgbClr val="212B32"/>
              </a:solidFill>
              <a:latin typeface="Calibri" panose="020F0502020204030204" pitchFamily="34" charset="0"/>
              <a:cs typeface="Calibri" panose="020F0502020204030204" pitchFamily="34" charset="0"/>
            </a:endParaRPr>
          </a:p>
          <a:p>
            <a:pPr defTabSz="457200"/>
            <a:r>
              <a:rPr lang="en-US" sz="2400">
                <a:solidFill>
                  <a:srgbClr val="212B32"/>
                </a:solidFill>
                <a:latin typeface="Calibri" panose="020F0502020204030204" pitchFamily="34" charset="0"/>
                <a:cs typeface="Calibri" panose="020F0502020204030204" pitchFamily="34" charset="0"/>
              </a:rPr>
              <a:t>5. </a:t>
            </a:r>
            <a:r>
              <a:rPr lang="en-US" sz="2400" b="1">
                <a:solidFill>
                  <a:srgbClr val="212B32"/>
                </a:solidFill>
                <a:latin typeface="Calibri" panose="020F0502020204030204" pitchFamily="34" charset="0"/>
                <a:cs typeface="Calibri" panose="020F0502020204030204" pitchFamily="34" charset="0"/>
              </a:rPr>
              <a:t>Once the exam is finished, forget about it.</a:t>
            </a:r>
            <a:r>
              <a:rPr lang="en-US" sz="2400">
                <a:solidFill>
                  <a:srgbClr val="212B32"/>
                </a:solidFill>
                <a:latin typeface="Calibri" panose="020F0502020204030204" pitchFamily="34" charset="0"/>
                <a:cs typeface="Calibri" panose="020F0502020204030204" pitchFamily="34" charset="0"/>
              </a:rPr>
              <a:t> </a:t>
            </a:r>
          </a:p>
        </p:txBody>
      </p:sp>
      <p:sp>
        <p:nvSpPr>
          <p:cNvPr id="3" name="Title 2">
            <a:extLst>
              <a:ext uri="{FF2B5EF4-FFF2-40B4-BE49-F238E27FC236}">
                <a16:creationId xmlns:a16="http://schemas.microsoft.com/office/drawing/2014/main" id="{2D165A9A-A574-4AE7-B1AD-9F7383FA86EB}"/>
              </a:ext>
            </a:extLst>
          </p:cNvPr>
          <p:cNvSpPr>
            <a:spLocks noGrp="1"/>
          </p:cNvSpPr>
          <p:nvPr>
            <p:ph type="title"/>
          </p:nvPr>
        </p:nvSpPr>
        <p:spPr>
          <a:xfrm>
            <a:off x="325017" y="365125"/>
            <a:ext cx="11028783" cy="1325563"/>
          </a:xfrm>
        </p:spPr>
        <p:txBody>
          <a:bodyPr>
            <a:normAutofit/>
          </a:bodyPr>
          <a:lstStyle/>
          <a:p>
            <a:r>
              <a:rPr lang="en-GB" sz="6600" b="1">
                <a:latin typeface="+mn-lt"/>
              </a:rPr>
              <a:t>Exam Day</a:t>
            </a:r>
          </a:p>
        </p:txBody>
      </p:sp>
    </p:spTree>
    <p:extLst>
      <p:ext uri="{BB962C8B-B14F-4D97-AF65-F5344CB8AC3E}">
        <p14:creationId xmlns:p14="http://schemas.microsoft.com/office/powerpoint/2010/main" val="135981849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descr="Thomas Keble School Planning Permission - Noviun Architects">
            <a:extLst>
              <a:ext uri="{FF2B5EF4-FFF2-40B4-BE49-F238E27FC236}">
                <a16:creationId xmlns:a16="http://schemas.microsoft.com/office/drawing/2014/main" id="{778B5216-3B79-424B-83E2-AF6AEE091438}"/>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58290788-3936-4B6D-88E3-3C67DF80B077}"/>
              </a:ext>
            </a:extLst>
          </p:cNvPr>
          <p:cNvPicPr>
            <a:picLocks noChangeAspect="1"/>
          </p:cNvPicPr>
          <p:nvPr/>
        </p:nvPicPr>
        <p:blipFill rotWithShape="1">
          <a:blip r:embed="rId2"/>
          <a:srcRect t="6007" r="812" b="36396"/>
          <a:stretch/>
        </p:blipFill>
        <p:spPr>
          <a:xfrm>
            <a:off x="0" y="0"/>
            <a:ext cx="12192000" cy="2412000"/>
          </a:xfrm>
          <a:prstGeom prst="rect">
            <a:avLst/>
          </a:prstGeom>
        </p:spPr>
      </p:pic>
      <p:sp>
        <p:nvSpPr>
          <p:cNvPr id="11" name="TextBox 10">
            <a:extLst>
              <a:ext uri="{FF2B5EF4-FFF2-40B4-BE49-F238E27FC236}">
                <a16:creationId xmlns:a16="http://schemas.microsoft.com/office/drawing/2014/main" id="{6C232702-AD12-43E0-84FC-2409B859FED6}"/>
              </a:ext>
            </a:extLst>
          </p:cNvPr>
          <p:cNvSpPr txBox="1"/>
          <p:nvPr/>
        </p:nvSpPr>
        <p:spPr>
          <a:xfrm>
            <a:off x="323850" y="2667000"/>
            <a:ext cx="10259347" cy="5196166"/>
          </a:xfrm>
          <a:prstGeom prst="rect">
            <a:avLst/>
          </a:prstGeom>
          <a:noFill/>
        </p:spPr>
        <p:txBody>
          <a:bodyPr wrap="none" rtlCol="0">
            <a:spAutoFit/>
          </a:bodyPr>
          <a:lstStyle/>
          <a:p>
            <a:pPr marL="0" marR="0" lvl="0" indent="0" algn="l" defTabSz="457200" rtl="0" eaLnBrk="1" fontAlgn="auto" latinLnBrk="0" hangingPunct="1">
              <a:lnSpc>
                <a:spcPct val="15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level of anxiety around exams is unavoidable. So in school we offer:</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Exam management and timetabling techniques sessions</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Revision classes after school</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NEA support at lunchtimes</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 dedicate Year Group Team</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Access to student services</a:t>
            </a:r>
          </a:p>
          <a:p>
            <a:pPr marL="285750" marR="0" lvl="0" indent="-285750" algn="l" defTabSz="457200" rtl="0" eaLnBrk="1" fontAlgn="auto" latinLnBrk="0" hangingPunct="1">
              <a:lnSpc>
                <a:spcPct val="150000"/>
              </a:lnSpc>
              <a:spcBef>
                <a:spcPts val="0"/>
              </a:spcBef>
              <a:spcAft>
                <a:spcPts val="0"/>
              </a:spcAft>
              <a:buClrTx/>
              <a:buSzTx/>
              <a:buFont typeface="Arial" panose="020B0604020202020204" pitchFamily="34" charset="0"/>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6871288"/>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9AF593D2-1DF4-4F60-9739-EB7E08E3F1FE}"/>
              </a:ext>
            </a:extLst>
          </p:cNvPr>
          <p:cNvPicPr>
            <a:picLocks noChangeAspect="1"/>
          </p:cNvPicPr>
          <p:nvPr/>
        </p:nvPicPr>
        <p:blipFill>
          <a:blip r:embed="rId2"/>
          <a:stretch>
            <a:fillRect/>
          </a:stretch>
        </p:blipFill>
        <p:spPr>
          <a:xfrm>
            <a:off x="0" y="0"/>
            <a:ext cx="12192000" cy="2428875"/>
          </a:xfrm>
          <a:prstGeom prst="rect">
            <a:avLst/>
          </a:prstGeom>
        </p:spPr>
      </p:pic>
      <p:sp>
        <p:nvSpPr>
          <p:cNvPr id="26" name="TextBox 25">
            <a:extLst>
              <a:ext uri="{FF2B5EF4-FFF2-40B4-BE49-F238E27FC236}">
                <a16:creationId xmlns:a16="http://schemas.microsoft.com/office/drawing/2014/main" id="{2B3FD697-1D26-4539-A9D2-EAC800E481F0}"/>
              </a:ext>
            </a:extLst>
          </p:cNvPr>
          <p:cNvSpPr txBox="1"/>
          <p:nvPr/>
        </p:nvSpPr>
        <p:spPr>
          <a:xfrm>
            <a:off x="6781800" y="491162"/>
            <a:ext cx="5236305" cy="144655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panose="020F0502020204030204"/>
                <a:ea typeface="+mn-ea"/>
                <a:cs typeface="+mn-cs"/>
              </a:rPr>
              <a:t>Reducing Exam Stress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prstClr val="black"/>
                </a:solidFill>
                <a:effectLst/>
                <a:uLnTx/>
                <a:uFillTx/>
                <a:latin typeface="Calibri" panose="020F0502020204030204"/>
                <a:ea typeface="+mn-ea"/>
                <a:cs typeface="+mn-cs"/>
              </a:rPr>
              <a:t>at Home</a:t>
            </a:r>
            <a:endParaRPr kumimoji="0" lang="en-GB" sz="4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DEE28A88-CE17-4C69-A602-42715A1A2D82}"/>
              </a:ext>
            </a:extLst>
          </p:cNvPr>
          <p:cNvSpPr txBox="1"/>
          <p:nvPr/>
        </p:nvSpPr>
        <p:spPr>
          <a:xfrm>
            <a:off x="323850" y="2667000"/>
            <a:ext cx="12018739" cy="5196166"/>
          </a:xfrm>
          <a:prstGeom prst="rect">
            <a:avLst/>
          </a:prstGeom>
          <a:noFill/>
        </p:spPr>
        <p:txBody>
          <a:bodyPr wrap="none" rtlCol="0">
            <a:spAutoFit/>
          </a:bodyPr>
          <a:lstStyle/>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Spot the signs and talk about it.</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Listen!</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Help to build a sustainable routine.</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Do what you can not to add to the pressure.</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Provide opportunities to unwind after each exam and celebrate the successes.</a:t>
            </a: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Visit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hlinkClick r:id="rId3"/>
              </a:rPr>
              <a:t>www.place2be.org.uk/navigating-exam-season-guide-for-parents.pdf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457200" marR="0" lvl="0" indent="-457200" algn="l" defTabSz="457200" rtl="0" eaLnBrk="1" fontAlgn="auto" latinLnBrk="0" hangingPunct="1">
              <a:lnSpc>
                <a:spcPct val="150000"/>
              </a:lnSpc>
              <a:spcBef>
                <a:spcPts val="0"/>
              </a:spcBef>
              <a:spcAft>
                <a:spcPts val="0"/>
              </a:spcAft>
              <a:buClrTx/>
              <a:buSzTx/>
              <a:buFont typeface="Wingdings" panose="05000000000000000000" pitchFamily="2" charset="2"/>
              <a:buChar char="§"/>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457200" rtl="0" eaLnBrk="1" fontAlgn="auto" latinLnBrk="0" hangingPunct="1">
              <a:lnSpc>
                <a:spcPct val="150000"/>
              </a:lnSpc>
              <a:spcBef>
                <a:spcPts val="0"/>
              </a:spcBef>
              <a:spcAft>
                <a:spcPts val="0"/>
              </a:spcAft>
              <a:buClrTx/>
              <a:buSzTx/>
              <a:buFontTx/>
              <a:buNone/>
              <a:tabLst/>
              <a:defRPr/>
            </a:pP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92184079"/>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2" descr="A screenshot of a computer&#10;&#10;AI-generated content may be incorrect.">
            <a:extLst>
              <a:ext uri="{FF2B5EF4-FFF2-40B4-BE49-F238E27FC236}">
                <a16:creationId xmlns:a16="http://schemas.microsoft.com/office/drawing/2014/main" id="{EAEBE572-3934-4A9E-9B2A-13E8D6061A11}"/>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DB583B89-7625-433D-9F4C-E8D7822B0450}"/>
              </a:ext>
            </a:extLst>
          </p:cNvPr>
          <p:cNvPicPr>
            <a:picLocks noChangeAspect="1"/>
          </p:cNvPicPr>
          <p:nvPr/>
        </p:nvPicPr>
        <p:blipFill>
          <a:blip r:embed="rId2"/>
          <a:stretch>
            <a:fillRect/>
          </a:stretch>
        </p:blipFill>
        <p:spPr>
          <a:xfrm>
            <a:off x="285750" y="1493137"/>
            <a:ext cx="2728913" cy="2621663"/>
          </a:xfrm>
          <a:prstGeom prst="rect">
            <a:avLst/>
          </a:prstGeom>
        </p:spPr>
      </p:pic>
      <p:sp>
        <p:nvSpPr>
          <p:cNvPr id="10" name="Rectangle 9">
            <a:extLst>
              <a:ext uri="{FF2B5EF4-FFF2-40B4-BE49-F238E27FC236}">
                <a16:creationId xmlns:a16="http://schemas.microsoft.com/office/drawing/2014/main" id="{EA9A418A-80B6-4674-8844-C700665329E0}"/>
              </a:ext>
            </a:extLst>
          </p:cNvPr>
          <p:cNvSpPr/>
          <p:nvPr/>
        </p:nvSpPr>
        <p:spPr>
          <a:xfrm>
            <a:off x="3188496" y="4448949"/>
            <a:ext cx="2278854" cy="1815882"/>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Lets Talk Well</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a:t>
            </a:r>
            <a:r>
              <a:rPr kumimoji="0" lang="en-GB" sz="2800" b="0" i="0" u="none" strike="noStrike" kern="1200" cap="none" spc="0" normalizeH="0" baseline="0" noProof="0" dirty="0" err="1">
                <a:ln>
                  <a:noFill/>
                </a:ln>
                <a:solidFill>
                  <a:prstClr val="black"/>
                </a:solidFill>
                <a:effectLst/>
                <a:uLnTx/>
                <a:uFillTx/>
                <a:latin typeface="Calibri" panose="020F0502020204030204"/>
                <a:ea typeface="+mn-ea"/>
                <a:cs typeface="+mn-cs"/>
              </a:rPr>
              <a:t>uide</a:t>
            </a: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 to Coping with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rPr>
              <a:t>Exam Stress</a:t>
            </a:r>
          </a:p>
        </p:txBody>
      </p:sp>
      <p:pic>
        <p:nvPicPr>
          <p:cNvPr id="11" name="Picture 10">
            <a:extLst>
              <a:ext uri="{FF2B5EF4-FFF2-40B4-BE49-F238E27FC236}">
                <a16:creationId xmlns:a16="http://schemas.microsoft.com/office/drawing/2014/main" id="{FB6F909C-5680-409A-99C3-DDC44B30188B}"/>
              </a:ext>
            </a:extLst>
          </p:cNvPr>
          <p:cNvPicPr>
            <a:picLocks noChangeAspect="1"/>
          </p:cNvPicPr>
          <p:nvPr/>
        </p:nvPicPr>
        <p:blipFill>
          <a:blip r:embed="rId3"/>
          <a:stretch>
            <a:fillRect/>
          </a:stretch>
        </p:blipFill>
        <p:spPr>
          <a:xfrm>
            <a:off x="3188496" y="1678780"/>
            <a:ext cx="2436020" cy="2436020"/>
          </a:xfrm>
          <a:prstGeom prst="rect">
            <a:avLst/>
          </a:prstGeom>
        </p:spPr>
      </p:pic>
      <p:pic>
        <p:nvPicPr>
          <p:cNvPr id="12" name="Picture 11">
            <a:extLst>
              <a:ext uri="{FF2B5EF4-FFF2-40B4-BE49-F238E27FC236}">
                <a16:creationId xmlns:a16="http://schemas.microsoft.com/office/drawing/2014/main" id="{886BF681-896F-4CFB-B03F-C7CE1A4F639F}"/>
              </a:ext>
            </a:extLst>
          </p:cNvPr>
          <p:cNvPicPr>
            <a:picLocks noChangeAspect="1"/>
          </p:cNvPicPr>
          <p:nvPr/>
        </p:nvPicPr>
        <p:blipFill rotWithShape="1">
          <a:blip r:embed="rId4"/>
          <a:srcRect l="16978" r="13590"/>
          <a:stretch/>
        </p:blipFill>
        <p:spPr>
          <a:xfrm>
            <a:off x="5943600" y="1793081"/>
            <a:ext cx="2609853" cy="1976437"/>
          </a:xfrm>
          <a:prstGeom prst="rect">
            <a:avLst/>
          </a:prstGeom>
        </p:spPr>
      </p:pic>
      <p:pic>
        <p:nvPicPr>
          <p:cNvPr id="13" name="Picture 12">
            <a:extLst>
              <a:ext uri="{FF2B5EF4-FFF2-40B4-BE49-F238E27FC236}">
                <a16:creationId xmlns:a16="http://schemas.microsoft.com/office/drawing/2014/main" id="{F6AF0342-6D89-4FE1-93FD-429780A793E4}"/>
              </a:ext>
            </a:extLst>
          </p:cNvPr>
          <p:cNvPicPr>
            <a:picLocks noChangeAspect="1"/>
          </p:cNvPicPr>
          <p:nvPr/>
        </p:nvPicPr>
        <p:blipFill>
          <a:blip r:embed="rId5"/>
          <a:stretch>
            <a:fillRect/>
          </a:stretch>
        </p:blipFill>
        <p:spPr>
          <a:xfrm>
            <a:off x="8553453" y="1643063"/>
            <a:ext cx="3758868" cy="1976437"/>
          </a:xfrm>
          <a:prstGeom prst="rect">
            <a:avLst/>
          </a:prstGeom>
        </p:spPr>
      </p:pic>
      <p:sp>
        <p:nvSpPr>
          <p:cNvPr id="14" name="TextBox 13">
            <a:extLst>
              <a:ext uri="{FF2B5EF4-FFF2-40B4-BE49-F238E27FC236}">
                <a16:creationId xmlns:a16="http://schemas.microsoft.com/office/drawing/2014/main" id="{CCF4F40D-C662-4927-97A3-58F6E2039CDE}"/>
              </a:ext>
            </a:extLst>
          </p:cNvPr>
          <p:cNvSpPr txBox="1"/>
          <p:nvPr/>
        </p:nvSpPr>
        <p:spPr>
          <a:xfrm>
            <a:off x="285750" y="205858"/>
            <a:ext cx="11436721" cy="954107"/>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Signpost your children to use the following services to support them through </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this period or if things get too much.</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E3123A08-97B9-46D3-889F-D6F659C88F2C}"/>
              </a:ext>
            </a:extLst>
          </p:cNvPr>
          <p:cNvSpPr/>
          <p:nvPr/>
        </p:nvSpPr>
        <p:spPr>
          <a:xfrm>
            <a:off x="6109099" y="4448949"/>
            <a:ext cx="2278854" cy="1815882"/>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Text CONNECT to 85258 for free to speak to Shout</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6" name="Rectangle 15">
            <a:extLst>
              <a:ext uri="{FF2B5EF4-FFF2-40B4-BE49-F238E27FC236}">
                <a16:creationId xmlns:a16="http://schemas.microsoft.com/office/drawing/2014/main" id="{64F0104D-26AD-4CE8-AA4B-9474CA34E0A7}"/>
              </a:ext>
            </a:extLst>
          </p:cNvPr>
          <p:cNvSpPr/>
          <p:nvPr/>
        </p:nvSpPr>
        <p:spPr>
          <a:xfrm>
            <a:off x="9147780" y="4448949"/>
            <a:ext cx="2574691" cy="1815882"/>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Call 0800 1111</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 speak to Childline or visit their website</a:t>
            </a:r>
            <a:endParaRPr kumimoji="0" lang="en-GB"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759464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60" name="직선 연결선 259">
            <a:extLst>
              <a:ext uri="{FF2B5EF4-FFF2-40B4-BE49-F238E27FC236}">
                <a16:creationId xmlns:a16="http://schemas.microsoft.com/office/drawing/2014/main" id="{E2972790-6A6B-451F-94E6-0FC16C423182}"/>
              </a:ext>
            </a:extLst>
          </p:cNvPr>
          <p:cNvCxnSpPr>
            <a:cxnSpLocks/>
          </p:cNvCxnSpPr>
          <p:nvPr/>
        </p:nvCxnSpPr>
        <p:spPr>
          <a:xfrm flipV="1">
            <a:off x="1681939" y="3694671"/>
            <a:ext cx="0" cy="722442"/>
          </a:xfrm>
          <a:prstGeom prst="line">
            <a:avLst/>
          </a:prstGeom>
          <a:ln w="63500">
            <a:solidFill>
              <a:srgbClr val="FD1371"/>
            </a:solidFill>
          </a:ln>
        </p:spPr>
        <p:style>
          <a:lnRef idx="1">
            <a:schemeClr val="accent1"/>
          </a:lnRef>
          <a:fillRef idx="0">
            <a:schemeClr val="accent1"/>
          </a:fillRef>
          <a:effectRef idx="0">
            <a:schemeClr val="accent1"/>
          </a:effectRef>
          <a:fontRef idx="minor">
            <a:schemeClr val="tx1"/>
          </a:fontRef>
        </p:style>
      </p:cxnSp>
      <p:cxnSp>
        <p:nvCxnSpPr>
          <p:cNvPr id="261" name="직선 연결선 260">
            <a:extLst>
              <a:ext uri="{FF2B5EF4-FFF2-40B4-BE49-F238E27FC236}">
                <a16:creationId xmlns:a16="http://schemas.microsoft.com/office/drawing/2014/main" id="{FD120A68-CF66-4388-979C-C443BC504BC5}"/>
              </a:ext>
            </a:extLst>
          </p:cNvPr>
          <p:cNvCxnSpPr>
            <a:cxnSpLocks/>
          </p:cNvCxnSpPr>
          <p:nvPr/>
        </p:nvCxnSpPr>
        <p:spPr>
          <a:xfrm flipV="1">
            <a:off x="3345639" y="2957715"/>
            <a:ext cx="0" cy="722442"/>
          </a:xfrm>
          <a:prstGeom prst="line">
            <a:avLst/>
          </a:prstGeom>
          <a:ln w="63500">
            <a:solidFill>
              <a:srgbClr val="FFA73B"/>
            </a:solidFill>
          </a:ln>
        </p:spPr>
        <p:style>
          <a:lnRef idx="1">
            <a:schemeClr val="accent1"/>
          </a:lnRef>
          <a:fillRef idx="0">
            <a:schemeClr val="accent1"/>
          </a:fillRef>
          <a:effectRef idx="0">
            <a:schemeClr val="accent1"/>
          </a:effectRef>
          <a:fontRef idx="minor">
            <a:schemeClr val="tx1"/>
          </a:fontRef>
        </p:style>
      </p:cxnSp>
      <p:cxnSp>
        <p:nvCxnSpPr>
          <p:cNvPr id="262" name="직선 연결선 261">
            <a:extLst>
              <a:ext uri="{FF2B5EF4-FFF2-40B4-BE49-F238E27FC236}">
                <a16:creationId xmlns:a16="http://schemas.microsoft.com/office/drawing/2014/main" id="{6B9664D2-35DF-47C9-A39F-05E37626AA18}"/>
              </a:ext>
            </a:extLst>
          </p:cNvPr>
          <p:cNvCxnSpPr>
            <a:cxnSpLocks/>
          </p:cNvCxnSpPr>
          <p:nvPr/>
        </p:nvCxnSpPr>
        <p:spPr>
          <a:xfrm flipV="1">
            <a:off x="6914339" y="2957715"/>
            <a:ext cx="0" cy="722442"/>
          </a:xfrm>
          <a:prstGeom prst="line">
            <a:avLst/>
          </a:prstGeom>
          <a:ln w="63500">
            <a:solidFill>
              <a:srgbClr val="296FE2"/>
            </a:solidFill>
          </a:ln>
        </p:spPr>
        <p:style>
          <a:lnRef idx="1">
            <a:schemeClr val="accent1"/>
          </a:lnRef>
          <a:fillRef idx="0">
            <a:schemeClr val="accent1"/>
          </a:fillRef>
          <a:effectRef idx="0">
            <a:schemeClr val="accent1"/>
          </a:effectRef>
          <a:fontRef idx="minor">
            <a:schemeClr val="tx1"/>
          </a:fontRef>
        </p:style>
      </p:cxnSp>
      <p:cxnSp>
        <p:nvCxnSpPr>
          <p:cNvPr id="263" name="직선 연결선 262">
            <a:extLst>
              <a:ext uri="{FF2B5EF4-FFF2-40B4-BE49-F238E27FC236}">
                <a16:creationId xmlns:a16="http://schemas.microsoft.com/office/drawing/2014/main" id="{C285668D-96CE-40F8-A893-FBE9A1072848}"/>
              </a:ext>
            </a:extLst>
          </p:cNvPr>
          <p:cNvCxnSpPr>
            <a:cxnSpLocks/>
          </p:cNvCxnSpPr>
          <p:nvPr/>
        </p:nvCxnSpPr>
        <p:spPr>
          <a:xfrm flipV="1">
            <a:off x="10483039" y="2957715"/>
            <a:ext cx="0" cy="722442"/>
          </a:xfrm>
          <a:prstGeom prst="line">
            <a:avLst/>
          </a:prstGeom>
          <a:ln w="63500">
            <a:solidFill>
              <a:srgbClr val="4815AA"/>
            </a:solidFill>
          </a:ln>
        </p:spPr>
        <p:style>
          <a:lnRef idx="1">
            <a:schemeClr val="accent1"/>
          </a:lnRef>
          <a:fillRef idx="0">
            <a:schemeClr val="accent1"/>
          </a:fillRef>
          <a:effectRef idx="0">
            <a:schemeClr val="accent1"/>
          </a:effectRef>
          <a:fontRef idx="minor">
            <a:schemeClr val="tx1"/>
          </a:fontRef>
        </p:style>
      </p:cxnSp>
      <p:cxnSp>
        <p:nvCxnSpPr>
          <p:cNvPr id="264" name="직선 연결선 263">
            <a:extLst>
              <a:ext uri="{FF2B5EF4-FFF2-40B4-BE49-F238E27FC236}">
                <a16:creationId xmlns:a16="http://schemas.microsoft.com/office/drawing/2014/main" id="{F461E0EA-2225-44E0-BB61-1D2F6FF1C515}"/>
              </a:ext>
            </a:extLst>
          </p:cNvPr>
          <p:cNvCxnSpPr>
            <a:cxnSpLocks/>
          </p:cNvCxnSpPr>
          <p:nvPr/>
        </p:nvCxnSpPr>
        <p:spPr>
          <a:xfrm flipV="1">
            <a:off x="5250639" y="4126471"/>
            <a:ext cx="0" cy="722442"/>
          </a:xfrm>
          <a:prstGeom prst="line">
            <a:avLst/>
          </a:prstGeom>
          <a:ln w="63500">
            <a:solidFill>
              <a:srgbClr val="0AC8C3"/>
            </a:solidFill>
          </a:ln>
        </p:spPr>
        <p:style>
          <a:lnRef idx="1">
            <a:schemeClr val="accent1"/>
          </a:lnRef>
          <a:fillRef idx="0">
            <a:schemeClr val="accent1"/>
          </a:fillRef>
          <a:effectRef idx="0">
            <a:schemeClr val="accent1"/>
          </a:effectRef>
          <a:fontRef idx="minor">
            <a:schemeClr val="tx1"/>
          </a:fontRef>
        </p:style>
      </p:cxnSp>
      <p:cxnSp>
        <p:nvCxnSpPr>
          <p:cNvPr id="265" name="직선 연결선 264">
            <a:extLst>
              <a:ext uri="{FF2B5EF4-FFF2-40B4-BE49-F238E27FC236}">
                <a16:creationId xmlns:a16="http://schemas.microsoft.com/office/drawing/2014/main" id="{DE2A071C-B1D6-416C-AD18-D86DF7DEF833}"/>
              </a:ext>
            </a:extLst>
          </p:cNvPr>
          <p:cNvCxnSpPr>
            <a:cxnSpLocks/>
          </p:cNvCxnSpPr>
          <p:nvPr/>
        </p:nvCxnSpPr>
        <p:spPr>
          <a:xfrm flipV="1">
            <a:off x="8819339" y="4126471"/>
            <a:ext cx="0" cy="722442"/>
          </a:xfrm>
          <a:prstGeom prst="line">
            <a:avLst/>
          </a:prstGeom>
          <a:ln w="63500">
            <a:solidFill>
              <a:srgbClr val="1549BD"/>
            </a:solidFill>
          </a:ln>
        </p:spPr>
        <p:style>
          <a:lnRef idx="1">
            <a:schemeClr val="accent1"/>
          </a:lnRef>
          <a:fillRef idx="0">
            <a:schemeClr val="accent1"/>
          </a:fillRef>
          <a:effectRef idx="0">
            <a:schemeClr val="accent1"/>
          </a:effectRef>
          <a:fontRef idx="minor">
            <a:schemeClr val="tx1"/>
          </a:fontRef>
        </p:style>
      </p:cxnSp>
      <p:sp>
        <p:nvSpPr>
          <p:cNvPr id="266" name="직사각형 265">
            <a:extLst>
              <a:ext uri="{FF2B5EF4-FFF2-40B4-BE49-F238E27FC236}">
                <a16:creationId xmlns:a16="http://schemas.microsoft.com/office/drawing/2014/main" id="{645FF79A-D5F8-4CFE-8163-333C08467F97}"/>
              </a:ext>
            </a:extLst>
          </p:cNvPr>
          <p:cNvSpPr/>
          <p:nvPr/>
        </p:nvSpPr>
        <p:spPr>
          <a:xfrm>
            <a:off x="58278" y="3629357"/>
            <a:ext cx="12083147" cy="643812"/>
          </a:xfrm>
          <a:prstGeom prst="rect">
            <a:avLst/>
          </a:prstGeom>
          <a:solidFill>
            <a:schemeClr val="tx2">
              <a:lumMod val="20000"/>
              <a:lumOff val="80000"/>
            </a:schemeClr>
          </a:solidFill>
          <a:ln w="9525" cap="flat">
            <a:noFill/>
            <a:prstDash val="solid"/>
            <a:miter/>
          </a:ln>
        </p:spPr>
        <p:txBody>
          <a:bodyPr rtlCol="0" anchor="ct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ko-KR" altLang="en-US" sz="1800" b="0" i="0" u="none" strike="noStrike" kern="1200" cap="none" spc="0" normalizeH="0" baseline="0" noProof="0">
              <a:ln>
                <a:noFill/>
              </a:ln>
              <a:solidFill>
                <a:prstClr val="black"/>
              </a:solidFill>
              <a:effectLst/>
              <a:uLnTx/>
              <a:uFillTx/>
              <a:latin typeface="Calibri" panose="020F0502020204030204"/>
              <a:ea typeface="맑은 고딕" panose="020B0503020000020004" pitchFamily="34" charset="-127"/>
              <a:cs typeface="+mn-cs"/>
            </a:endParaRPr>
          </a:p>
        </p:txBody>
      </p:sp>
      <p:sp>
        <p:nvSpPr>
          <p:cNvPr id="267" name="그래픽 5">
            <a:extLst>
              <a:ext uri="{FF2B5EF4-FFF2-40B4-BE49-F238E27FC236}">
                <a16:creationId xmlns:a16="http://schemas.microsoft.com/office/drawing/2014/main" id="{A3D618CF-526D-4240-B589-9EE8A6B515FB}"/>
              </a:ext>
            </a:extLst>
          </p:cNvPr>
          <p:cNvSpPr/>
          <p:nvPr/>
        </p:nvSpPr>
        <p:spPr>
          <a:xfrm>
            <a:off x="9535333"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4815AA"/>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8</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th</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July</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68" name="그래픽 5">
            <a:extLst>
              <a:ext uri="{FF2B5EF4-FFF2-40B4-BE49-F238E27FC236}">
                <a16:creationId xmlns:a16="http://schemas.microsoft.com/office/drawing/2014/main" id="{452AADCA-F52D-44C0-8D06-077F7F5DF3EF}"/>
              </a:ext>
            </a:extLst>
          </p:cNvPr>
          <p:cNvSpPr/>
          <p:nvPr/>
        </p:nvSpPr>
        <p:spPr>
          <a:xfrm>
            <a:off x="7755180"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1549BD"/>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25</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th</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June</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69" name="그래픽 5">
            <a:extLst>
              <a:ext uri="{FF2B5EF4-FFF2-40B4-BE49-F238E27FC236}">
                <a16:creationId xmlns:a16="http://schemas.microsoft.com/office/drawing/2014/main" id="{2118A562-7E0E-41AB-BCBB-DD5BDCE169E3}"/>
              </a:ext>
            </a:extLst>
          </p:cNvPr>
          <p:cNvSpPr/>
          <p:nvPr/>
        </p:nvSpPr>
        <p:spPr>
          <a:xfrm>
            <a:off x="5975025"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296FE2"/>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16</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th</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June</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70" name="그래픽 5">
            <a:extLst>
              <a:ext uri="{FF2B5EF4-FFF2-40B4-BE49-F238E27FC236}">
                <a16:creationId xmlns:a16="http://schemas.microsoft.com/office/drawing/2014/main" id="{B6549D0E-FB61-4E83-A46A-2076D6156173}"/>
              </a:ext>
            </a:extLst>
          </p:cNvPr>
          <p:cNvSpPr/>
          <p:nvPr/>
        </p:nvSpPr>
        <p:spPr>
          <a:xfrm>
            <a:off x="4194870"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0AC8C3"/>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1</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st</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May</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71" name="그래픽 5">
            <a:extLst>
              <a:ext uri="{FF2B5EF4-FFF2-40B4-BE49-F238E27FC236}">
                <a16:creationId xmlns:a16="http://schemas.microsoft.com/office/drawing/2014/main" id="{24401296-94F1-4329-A03B-B0F205EC02A6}"/>
              </a:ext>
            </a:extLst>
          </p:cNvPr>
          <p:cNvSpPr/>
          <p:nvPr/>
        </p:nvSpPr>
        <p:spPr>
          <a:xfrm>
            <a:off x="2414715"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FFA73B"/>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21</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st</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April</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72" name="그래픽 5">
            <a:extLst>
              <a:ext uri="{FF2B5EF4-FFF2-40B4-BE49-F238E27FC236}">
                <a16:creationId xmlns:a16="http://schemas.microsoft.com/office/drawing/2014/main" id="{CB6CC48E-9D42-46CD-BACA-BB8DC908CC43}"/>
              </a:ext>
            </a:extLst>
          </p:cNvPr>
          <p:cNvSpPr/>
          <p:nvPr/>
        </p:nvSpPr>
        <p:spPr>
          <a:xfrm>
            <a:off x="634560" y="3605560"/>
            <a:ext cx="2094759" cy="686806"/>
          </a:xfrm>
          <a:custGeom>
            <a:avLst/>
            <a:gdLst>
              <a:gd name="connsiteX0" fmla="*/ 1776707 w 2122839"/>
              <a:gd name="connsiteY0" fmla="*/ 675092 h 696012"/>
              <a:gd name="connsiteX1" fmla="*/ 23798 w 2122839"/>
              <a:gd name="connsiteY1" fmla="*/ 675092 h 696012"/>
              <a:gd name="connsiteX2" fmla="*/ 240432 w 2122839"/>
              <a:gd name="connsiteY2" fmla="*/ 349532 h 696012"/>
              <a:gd name="connsiteX3" fmla="*/ 23798 w 2122839"/>
              <a:gd name="connsiteY3" fmla="*/ 23798 h 696012"/>
              <a:gd name="connsiteX4" fmla="*/ 1776707 w 2122839"/>
              <a:gd name="connsiteY4" fmla="*/ 23798 h 696012"/>
              <a:gd name="connsiteX5" fmla="*/ 2102267 w 2122839"/>
              <a:gd name="connsiteY5" fmla="*/ 349358 h 696012"/>
              <a:gd name="connsiteX6" fmla="*/ 2102267 w 2122839"/>
              <a:gd name="connsiteY6" fmla="*/ 349358 h 696012"/>
              <a:gd name="connsiteX7" fmla="*/ 1776707 w 2122839"/>
              <a:gd name="connsiteY7" fmla="*/ 675092 h 6960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22839" h="696012">
                <a:moveTo>
                  <a:pt x="1776707" y="675092"/>
                </a:moveTo>
                <a:lnTo>
                  <a:pt x="23798" y="675092"/>
                </a:lnTo>
                <a:lnTo>
                  <a:pt x="240432" y="349532"/>
                </a:lnTo>
                <a:lnTo>
                  <a:pt x="23798" y="23798"/>
                </a:lnTo>
                <a:lnTo>
                  <a:pt x="1776707" y="23798"/>
                </a:lnTo>
                <a:cubicBezTo>
                  <a:pt x="1956626" y="23798"/>
                  <a:pt x="2102267" y="169612"/>
                  <a:pt x="2102267" y="349358"/>
                </a:cubicBezTo>
                <a:lnTo>
                  <a:pt x="2102267" y="349358"/>
                </a:lnTo>
                <a:cubicBezTo>
                  <a:pt x="2102441" y="529277"/>
                  <a:pt x="1956626" y="675092"/>
                  <a:pt x="1776707" y="675092"/>
                </a:cubicBezTo>
                <a:close/>
              </a:path>
            </a:pathLst>
          </a:custGeom>
          <a:solidFill>
            <a:srgbClr val="FD1371"/>
          </a:solidFill>
          <a:ln w="17369" cap="flat">
            <a:noFill/>
            <a:prstDash val="solid"/>
            <a:miter/>
          </a:ln>
        </p:spPr>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6</a:t>
            </a:r>
            <a:r>
              <a:rPr kumimoji="0" lang="en-US" altLang="ko-KR" sz="1400" b="1" i="0" u="none" strike="noStrike" kern="1200" cap="none" spc="0" normalizeH="0" baseline="30000" noProof="0" dirty="0">
                <a:ln>
                  <a:noFill/>
                </a:ln>
                <a:solidFill>
                  <a:prstClr val="white"/>
                </a:solidFill>
                <a:effectLst/>
                <a:uLnTx/>
                <a:uFillTx/>
                <a:latin typeface="Calibri" panose="020F0502020204030204"/>
                <a:ea typeface="맑은 고딕" panose="020B0503020000020004" pitchFamily="34" charset="-127"/>
                <a:cs typeface="+mn-cs"/>
              </a:rPr>
              <a:t>th</a:t>
            </a:r>
            <a:r>
              <a:rPr kumimoji="0" lang="en-US" altLang="ko-KR"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rPr>
              <a:t> March </a:t>
            </a:r>
            <a:endParaRPr kumimoji="0" lang="ko-KR" altLang="en-US" sz="1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248" name="직사각형 247">
            <a:extLst>
              <a:ext uri="{FF2B5EF4-FFF2-40B4-BE49-F238E27FC236}">
                <a16:creationId xmlns:a16="http://schemas.microsoft.com/office/drawing/2014/main" id="{0A1F6C20-F0F2-4558-9BC5-6B785C0E9282}"/>
              </a:ext>
            </a:extLst>
          </p:cNvPr>
          <p:cNvSpPr/>
          <p:nvPr/>
        </p:nvSpPr>
        <p:spPr>
          <a:xfrm>
            <a:off x="2286097" y="1550728"/>
            <a:ext cx="2119084" cy="30777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Last EVER School Photos</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sp>
        <p:nvSpPr>
          <p:cNvPr id="250" name="직사각형 249">
            <a:extLst>
              <a:ext uri="{FF2B5EF4-FFF2-40B4-BE49-F238E27FC236}">
                <a16:creationId xmlns:a16="http://schemas.microsoft.com/office/drawing/2014/main" id="{98D0A3CD-F58F-44F0-B2C5-47F67C7F904A}"/>
              </a:ext>
            </a:extLst>
          </p:cNvPr>
          <p:cNvSpPr/>
          <p:nvPr/>
        </p:nvSpPr>
        <p:spPr>
          <a:xfrm>
            <a:off x="5854797" y="1525636"/>
            <a:ext cx="2119084" cy="30777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End of Exams</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sp>
        <p:nvSpPr>
          <p:cNvPr id="252" name="직사각형 251">
            <a:extLst>
              <a:ext uri="{FF2B5EF4-FFF2-40B4-BE49-F238E27FC236}">
                <a16:creationId xmlns:a16="http://schemas.microsoft.com/office/drawing/2014/main" id="{088521A1-E713-4D06-9CA5-738A3C46DC4C}"/>
              </a:ext>
            </a:extLst>
          </p:cNvPr>
          <p:cNvSpPr/>
          <p:nvPr/>
        </p:nvSpPr>
        <p:spPr>
          <a:xfrm>
            <a:off x="9750139" y="1525635"/>
            <a:ext cx="1465549" cy="30777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Prom</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sp>
        <p:nvSpPr>
          <p:cNvPr id="254" name="직사각형 253">
            <a:extLst>
              <a:ext uri="{FF2B5EF4-FFF2-40B4-BE49-F238E27FC236}">
                <a16:creationId xmlns:a16="http://schemas.microsoft.com/office/drawing/2014/main" id="{8FCBB861-5126-4FB4-BD45-ABED3F363428}"/>
              </a:ext>
            </a:extLst>
          </p:cNvPr>
          <p:cNvSpPr/>
          <p:nvPr/>
        </p:nvSpPr>
        <p:spPr>
          <a:xfrm>
            <a:off x="949165" y="6007406"/>
            <a:ext cx="1465549" cy="307777"/>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World Book Day</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sp>
        <p:nvSpPr>
          <p:cNvPr id="256" name="직사각형 255">
            <a:extLst>
              <a:ext uri="{FF2B5EF4-FFF2-40B4-BE49-F238E27FC236}">
                <a16:creationId xmlns:a16="http://schemas.microsoft.com/office/drawing/2014/main" id="{ACA34FAE-2F2F-4A94-A122-6335BF87ED53}"/>
              </a:ext>
            </a:extLst>
          </p:cNvPr>
          <p:cNvSpPr/>
          <p:nvPr/>
        </p:nvSpPr>
        <p:spPr>
          <a:xfrm>
            <a:off x="4518318" y="6007406"/>
            <a:ext cx="1465549" cy="52322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Looking Ahead Day</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sp>
        <p:nvSpPr>
          <p:cNvPr id="258" name="직사각형 257">
            <a:extLst>
              <a:ext uri="{FF2B5EF4-FFF2-40B4-BE49-F238E27FC236}">
                <a16:creationId xmlns:a16="http://schemas.microsoft.com/office/drawing/2014/main" id="{F4539FB7-F312-4B58-982E-7B39BF33D5A1}"/>
              </a:ext>
            </a:extLst>
          </p:cNvPr>
          <p:cNvSpPr/>
          <p:nvPr/>
        </p:nvSpPr>
        <p:spPr>
          <a:xfrm>
            <a:off x="8069785" y="6007406"/>
            <a:ext cx="1465549" cy="523220"/>
          </a:xfrm>
          <a:prstGeom prst="rect">
            <a:avLst/>
          </a:prstGeom>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ko-KR" sz="1400" b="1"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rPr>
              <a:t>Celebration of Achievement</a:t>
            </a:r>
            <a:endParaRPr kumimoji="0" lang="ko-KR" altLang="en-US" sz="1400" b="0" i="0" u="none" strike="noStrike" kern="1200" cap="none" spc="0" normalizeH="0" baseline="0" noProof="0" dirty="0">
              <a:ln>
                <a:noFill/>
              </a:ln>
              <a:solidFill>
                <a:prstClr val="black"/>
              </a:solidFill>
              <a:effectLst/>
              <a:uLnTx/>
              <a:uFillTx/>
              <a:latin typeface="Calibri" panose="020F0502020204030204"/>
              <a:ea typeface="맑은 고딕" panose="020B0503020000020004" pitchFamily="34" charset="-127"/>
              <a:cs typeface="+mn-cs"/>
            </a:endParaRPr>
          </a:p>
        </p:txBody>
      </p:sp>
      <p:pic>
        <p:nvPicPr>
          <p:cNvPr id="13" name="Picture Placeholder 12"/>
          <p:cNvPicPr>
            <a:picLocks noGrp="1" noChangeAspect="1"/>
          </p:cNvPicPr>
          <p:nvPr>
            <p:ph type="pic" sz="quarter" idx="15"/>
          </p:nvPr>
        </p:nvPicPr>
        <p:blipFill>
          <a:blip r:embed="rId2">
            <a:extLst>
              <a:ext uri="{28A0092B-C50C-407E-A947-70E740481C1C}">
                <a14:useLocalDpi xmlns:a14="http://schemas.microsoft.com/office/drawing/2010/main" val="0"/>
              </a:ext>
            </a:extLst>
          </a:blip>
          <a:srcRect t="54" b="54"/>
          <a:stretch>
            <a:fillRect/>
          </a:stretch>
        </p:blipFill>
        <p:spPr>
          <a:xfrm>
            <a:off x="6181565" y="1947383"/>
            <a:ext cx="1465548" cy="1465546"/>
          </a:xfrm>
        </p:spPr>
      </p:pic>
      <p:sp>
        <p:nvSpPr>
          <p:cNvPr id="27" name="Round Single Corner Rectangle 6">
            <a:extLst>
              <a:ext uri="{FF2B5EF4-FFF2-40B4-BE49-F238E27FC236}">
                <a16:creationId xmlns:a16="http://schemas.microsoft.com/office/drawing/2014/main" id="{0CBE8102-E601-4A71-BB2D-0EC36A0AA72B}"/>
              </a:ext>
            </a:extLst>
          </p:cNvPr>
          <p:cNvSpPr/>
          <p:nvPr/>
        </p:nvSpPr>
        <p:spPr>
          <a:xfrm>
            <a:off x="45426" y="113191"/>
            <a:ext cx="12096000" cy="730089"/>
          </a:xfrm>
          <a:prstGeom prst="round1Rect">
            <a:avLst>
              <a:gd name="adj" fmla="val 50000"/>
            </a:avLst>
          </a:prstGeom>
          <a:solidFill>
            <a:srgbClr val="002F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562722" rtl="0" eaLnBrk="1" fontAlgn="auto" latinLnBrk="0" hangingPunct="1">
              <a:lnSpc>
                <a:spcPct val="100000"/>
              </a:lnSpc>
              <a:spcBef>
                <a:spcPts val="0"/>
              </a:spcBef>
              <a:spcAft>
                <a:spcPts val="0"/>
              </a:spcAft>
              <a:buClrTx/>
              <a:buSzTx/>
              <a:buFontTx/>
              <a:buNone/>
              <a:tabLst/>
              <a:defRPr/>
            </a:pPr>
            <a:r>
              <a:rPr kumimoji="0" lang="en-GB" sz="4000" b="1" i="0" u="none" strike="noStrike" kern="1200" cap="none" spc="0" normalizeH="0" baseline="0" noProof="0" dirty="0">
                <a:ln>
                  <a:noFill/>
                </a:ln>
                <a:solidFill>
                  <a:prstClr val="white"/>
                </a:solidFill>
                <a:effectLst/>
                <a:uLnTx/>
                <a:uFillTx/>
                <a:latin typeface="KG Second Chances Sketch" panose="02000000000000000000" pitchFamily="2" charset="0"/>
                <a:ea typeface="+mn-ea"/>
                <a:cs typeface="+mn-cs"/>
              </a:rPr>
              <a:t>Things to Look Forward To</a:t>
            </a:r>
          </a:p>
        </p:txBody>
      </p:sp>
      <p:sp>
        <p:nvSpPr>
          <p:cNvPr id="28" name="Round Single Corner Rectangle 4">
            <a:extLst>
              <a:ext uri="{FF2B5EF4-FFF2-40B4-BE49-F238E27FC236}">
                <a16:creationId xmlns:a16="http://schemas.microsoft.com/office/drawing/2014/main" id="{FECDD964-9305-47BD-890B-F51E0C3F2771}"/>
              </a:ext>
            </a:extLst>
          </p:cNvPr>
          <p:cNvSpPr/>
          <p:nvPr/>
        </p:nvSpPr>
        <p:spPr>
          <a:xfrm>
            <a:off x="58279" y="80090"/>
            <a:ext cx="12060000" cy="6696000"/>
          </a:xfrm>
          <a:prstGeom prst="round1Rect">
            <a:avLst>
              <a:gd name="adj" fmla="val 4644"/>
            </a:avLst>
          </a:prstGeom>
          <a:noFill/>
          <a:ln w="57150">
            <a:solidFill>
              <a:srgbClr val="FDB81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939"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939"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939"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939"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3939"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DB837EE-4025-4F5A-B2A8-B93875E4251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143" t="1143" r="1143" b="1143"/>
          <a:stretch/>
        </p:blipFill>
        <p:spPr>
          <a:xfrm>
            <a:off x="11409679" y="172280"/>
            <a:ext cx="609601" cy="609601"/>
          </a:xfrm>
          <a:prstGeom prst="ellipse">
            <a:avLst/>
          </a:prstGeom>
        </p:spPr>
      </p:pic>
      <p:pic>
        <p:nvPicPr>
          <p:cNvPr id="7" name="Picture Placeholder 6">
            <a:extLst>
              <a:ext uri="{FF2B5EF4-FFF2-40B4-BE49-F238E27FC236}">
                <a16:creationId xmlns:a16="http://schemas.microsoft.com/office/drawing/2014/main" id="{2831B6F5-7A41-4D3D-B99E-BA2C9853B55F}"/>
              </a:ext>
            </a:extLst>
          </p:cNvPr>
          <p:cNvPicPr>
            <a:picLocks noGrp="1" noChangeAspect="1"/>
          </p:cNvPicPr>
          <p:nvPr>
            <p:ph type="pic" sz="quarter" idx="18"/>
          </p:nvPr>
        </p:nvPicPr>
        <p:blipFill>
          <a:blip r:embed="rId4" cstate="print">
            <a:extLst>
              <a:ext uri="{28A0092B-C50C-407E-A947-70E740481C1C}">
                <a14:useLocalDpi xmlns:a14="http://schemas.microsoft.com/office/drawing/2010/main" val="0"/>
              </a:ext>
            </a:extLst>
          </a:blip>
          <a:srcRect l="16625" r="16625"/>
          <a:stretch>
            <a:fillRect/>
          </a:stretch>
        </p:blipFill>
        <p:spPr>
          <a:xfrm>
            <a:off x="9750425" y="1962150"/>
            <a:ext cx="1465263" cy="1465263"/>
          </a:xfrm>
        </p:spPr>
      </p:pic>
      <p:pic>
        <p:nvPicPr>
          <p:cNvPr id="25" name="Picture Placeholder 24">
            <a:extLst>
              <a:ext uri="{FF2B5EF4-FFF2-40B4-BE49-F238E27FC236}">
                <a16:creationId xmlns:a16="http://schemas.microsoft.com/office/drawing/2014/main" id="{1A24AB8C-1E93-4A3E-BEE8-181F37B4EE51}"/>
              </a:ext>
            </a:extLst>
          </p:cNvPr>
          <p:cNvPicPr>
            <a:picLocks noGrp="1" noChangeAspect="1"/>
          </p:cNvPicPr>
          <p:nvPr>
            <p:ph type="pic" sz="quarter" idx="13"/>
          </p:nvPr>
        </p:nvPicPr>
        <p:blipFill>
          <a:blip r:embed="rId5">
            <a:extLst>
              <a:ext uri="{28A0092B-C50C-407E-A947-70E740481C1C}">
                <a14:useLocalDpi xmlns:a14="http://schemas.microsoft.com/office/drawing/2010/main" val="0"/>
              </a:ext>
            </a:extLst>
          </a:blip>
          <a:srcRect l="54" r="54"/>
          <a:stretch>
            <a:fillRect/>
          </a:stretch>
        </p:blipFill>
        <p:spPr>
          <a:xfrm>
            <a:off x="933450" y="4416425"/>
            <a:ext cx="1465263" cy="1466850"/>
          </a:xfrm>
        </p:spPr>
      </p:pic>
      <p:pic>
        <p:nvPicPr>
          <p:cNvPr id="23" name="Picture Placeholder 22">
            <a:extLst>
              <a:ext uri="{FF2B5EF4-FFF2-40B4-BE49-F238E27FC236}">
                <a16:creationId xmlns:a16="http://schemas.microsoft.com/office/drawing/2014/main" id="{C407B327-39AA-48B0-ABEC-7CB6DEDB7D65}"/>
              </a:ext>
            </a:extLst>
          </p:cNvPr>
          <p:cNvPicPr>
            <a:picLocks noGrp="1" noChangeAspect="1"/>
          </p:cNvPicPr>
          <p:nvPr>
            <p:ph type="pic" sz="quarter" idx="14"/>
          </p:nvPr>
        </p:nvPicPr>
        <p:blipFill>
          <a:blip r:embed="rId6">
            <a:extLst>
              <a:ext uri="{28A0092B-C50C-407E-A947-70E740481C1C}">
                <a14:useLocalDpi xmlns:a14="http://schemas.microsoft.com/office/drawing/2010/main" val="0"/>
              </a:ext>
            </a:extLst>
          </a:blip>
          <a:srcRect l="22000" r="22000"/>
          <a:stretch>
            <a:fillRect/>
          </a:stretch>
        </p:blipFill>
        <p:spPr>
          <a:xfrm>
            <a:off x="2613025" y="1982788"/>
            <a:ext cx="1465263" cy="1465262"/>
          </a:xfrm>
        </p:spPr>
      </p:pic>
      <p:pic>
        <p:nvPicPr>
          <p:cNvPr id="21" name="Picture Placeholder 20">
            <a:extLst>
              <a:ext uri="{FF2B5EF4-FFF2-40B4-BE49-F238E27FC236}">
                <a16:creationId xmlns:a16="http://schemas.microsoft.com/office/drawing/2014/main" id="{4C0396DA-E63F-41D4-B82F-2A2E6627571F}"/>
              </a:ext>
            </a:extLst>
          </p:cNvPr>
          <p:cNvPicPr>
            <a:picLocks noGrp="1" noChangeAspect="1"/>
          </p:cNvPicPr>
          <p:nvPr>
            <p:ph type="pic" sz="quarter" idx="17"/>
          </p:nvPr>
        </p:nvPicPr>
        <p:blipFill>
          <a:blip r:embed="rId7">
            <a:extLst>
              <a:ext uri="{28A0092B-C50C-407E-A947-70E740481C1C}">
                <a14:useLocalDpi xmlns:a14="http://schemas.microsoft.com/office/drawing/2010/main" val="0"/>
              </a:ext>
            </a:extLst>
          </a:blip>
          <a:srcRect l="7995" r="7995"/>
          <a:stretch>
            <a:fillRect/>
          </a:stretch>
        </p:blipFill>
        <p:spPr>
          <a:xfrm>
            <a:off x="4510088" y="4486275"/>
            <a:ext cx="1465262" cy="1465263"/>
          </a:xfrm>
        </p:spPr>
      </p:pic>
      <p:pic>
        <p:nvPicPr>
          <p:cNvPr id="17" name="Picture Placeholder 16">
            <a:extLst>
              <a:ext uri="{FF2B5EF4-FFF2-40B4-BE49-F238E27FC236}">
                <a16:creationId xmlns:a16="http://schemas.microsoft.com/office/drawing/2014/main" id="{29D7AAF3-82B4-438D-9EFF-C2CFD02DAA9A}"/>
              </a:ext>
            </a:extLst>
          </p:cNvPr>
          <p:cNvPicPr>
            <a:picLocks noGrp="1" noChangeAspect="1"/>
          </p:cNvPicPr>
          <p:nvPr>
            <p:ph type="pic" sz="quarter" idx="16"/>
          </p:nvPr>
        </p:nvPicPr>
        <p:blipFill>
          <a:blip r:embed="rId8">
            <a:extLst>
              <a:ext uri="{28A0092B-C50C-407E-A947-70E740481C1C}">
                <a14:useLocalDpi xmlns:a14="http://schemas.microsoft.com/office/drawing/2010/main" val="0"/>
              </a:ext>
            </a:extLst>
          </a:blip>
          <a:srcRect l="16545" r="16545"/>
          <a:stretch>
            <a:fillRect/>
          </a:stretch>
        </p:blipFill>
        <p:spPr>
          <a:xfrm>
            <a:off x="8086725" y="4470400"/>
            <a:ext cx="1465263" cy="1465263"/>
          </a:xfrm>
        </p:spPr>
      </p:pic>
    </p:spTree>
    <p:extLst>
      <p:ext uri="{BB962C8B-B14F-4D97-AF65-F5344CB8AC3E}">
        <p14:creationId xmlns:p14="http://schemas.microsoft.com/office/powerpoint/2010/main" val="128359533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No photo description available.">
            <a:extLst>
              <a:ext uri="{FF2B5EF4-FFF2-40B4-BE49-F238E27FC236}">
                <a16:creationId xmlns:a16="http://schemas.microsoft.com/office/drawing/2014/main" id="{7048A736-970D-4C95-B577-CA24447495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620" y="-152399"/>
            <a:ext cx="12253619" cy="70464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176778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sp>
        <p:nvSpPr>
          <p:cNvPr id="2" name="Title 1"/>
          <p:cNvSpPr>
            <a:spLocks noGrp="1"/>
          </p:cNvSpPr>
          <p:nvPr>
            <p:ph type="title"/>
          </p:nvPr>
        </p:nvSpPr>
        <p:spPr>
          <a:xfrm>
            <a:off x="838200" y="365125"/>
            <a:ext cx="10515600" cy="6109566"/>
          </a:xfrm>
        </p:spPr>
        <p:txBody>
          <a:bodyPr/>
          <a:lstStyle/>
          <a:p>
            <a:endParaRPr lang="en-GB"/>
          </a:p>
        </p:txBody>
      </p:sp>
    </p:spTree>
    <p:extLst>
      <p:ext uri="{BB962C8B-B14F-4D97-AF65-F5344CB8AC3E}">
        <p14:creationId xmlns:p14="http://schemas.microsoft.com/office/powerpoint/2010/main" val="1771266937"/>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5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6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7.xml><?xml version="1.0" encoding="utf-8"?>
<a:theme xmlns:a="http://schemas.openxmlformats.org/drawingml/2006/main" name="4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8.xml><?xml version="1.0" encoding="utf-8"?>
<a:theme xmlns:a="http://schemas.openxmlformats.org/drawingml/2006/main" name="7_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9.xml><?xml version="1.0" encoding="utf-8"?>
<a:theme xmlns:a="http://schemas.openxmlformats.org/drawingml/2006/main" name="8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95DF42680F8D14FBCF49C5A1BB7E920" ma:contentTypeVersion="19" ma:contentTypeDescription="Create a new document." ma:contentTypeScope="" ma:versionID="1e3418840f132bb126f06497e76a9d4f">
  <xsd:schema xmlns:xsd="http://www.w3.org/2001/XMLSchema" xmlns:xs="http://www.w3.org/2001/XMLSchema" xmlns:p="http://schemas.microsoft.com/office/2006/metadata/properties" xmlns:ns2="e987070b-99dc-49cd-adee-92dcb58fe4ce" xmlns:ns3="67aed15f-f893-4841-ae7d-4c88e237e17e" targetNamespace="http://schemas.microsoft.com/office/2006/metadata/properties" ma:root="true" ma:fieldsID="60c1bee8595898853a34598843d83e9e" ns2:_="" ns3:_="">
    <xsd:import namespace="e987070b-99dc-49cd-adee-92dcb58fe4ce"/>
    <xsd:import namespace="67aed15f-f893-4841-ae7d-4c88e237e17e"/>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987070b-99dc-49cd-adee-92dcb58fe4c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1f68b5a6-fba6-43cc-8fcf-6403dbbe011b"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67aed15f-f893-4841-ae7d-4c88e237e17e"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2d87cc54-6076-4187-9b86-9a6dc62aa6ea}" ma:internalName="TaxCatchAll" ma:showField="CatchAllData" ma:web="67aed15f-f893-4841-ae7d-4c88e237e17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e987070b-99dc-49cd-adee-92dcb58fe4ce">
      <Terms xmlns="http://schemas.microsoft.com/office/infopath/2007/PartnerControls"/>
    </lcf76f155ced4ddcb4097134ff3c332f>
    <TaxCatchAll xmlns="67aed15f-f893-4841-ae7d-4c88e237e17e" xsi:nil="true"/>
  </documentManagement>
</p:properties>
</file>

<file path=customXml/itemProps1.xml><?xml version="1.0" encoding="utf-8"?>
<ds:datastoreItem xmlns:ds="http://schemas.openxmlformats.org/officeDocument/2006/customXml" ds:itemID="{90C3FDAE-44C7-405D-8C3F-EAF8B4F0B948}">
  <ds:schemaRefs>
    <ds:schemaRef ds:uri="http://schemas.microsoft.com/sharepoint/v3/contenttype/forms"/>
  </ds:schemaRefs>
</ds:datastoreItem>
</file>

<file path=customXml/itemProps2.xml><?xml version="1.0" encoding="utf-8"?>
<ds:datastoreItem xmlns:ds="http://schemas.openxmlformats.org/officeDocument/2006/customXml" ds:itemID="{2F0CB94F-195F-4EEE-973B-38A35AADCFA9}">
  <ds:schemaRefs>
    <ds:schemaRef ds:uri="67aed15f-f893-4841-ae7d-4c88e237e17e"/>
    <ds:schemaRef ds:uri="e987070b-99dc-49cd-adee-92dcb58fe4c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45E30456-667D-46FE-8099-0C90EEAD520C}">
  <ds:schemaRefs>
    <ds:schemaRef ds:uri="67aed15f-f893-4841-ae7d-4c88e237e17e"/>
    <ds:schemaRef ds:uri="e987070b-99dc-49cd-adee-92dcb58fe4ce"/>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otalTime>0</TotalTime>
  <Words>2969</Words>
  <Application>Microsoft Office PowerPoint</Application>
  <PresentationFormat>Widescreen</PresentationFormat>
  <Paragraphs>505</Paragraphs>
  <Slides>58</Slides>
  <Notes>14</Notes>
  <HiddenSlides>0</HiddenSlides>
  <MMClips>0</MMClips>
  <ScaleCrop>false</ScaleCrop>
  <HeadingPairs>
    <vt:vector size="8" baseType="variant">
      <vt:variant>
        <vt:lpstr>Fonts Used</vt:lpstr>
      </vt:variant>
      <vt:variant>
        <vt:i4>14</vt:i4>
      </vt:variant>
      <vt:variant>
        <vt:lpstr>Theme</vt:lpstr>
      </vt:variant>
      <vt:variant>
        <vt:i4>9</vt:i4>
      </vt:variant>
      <vt:variant>
        <vt:lpstr>Embedded OLE Servers</vt:lpstr>
      </vt:variant>
      <vt:variant>
        <vt:i4>1</vt:i4>
      </vt:variant>
      <vt:variant>
        <vt:lpstr>Slide Titles</vt:lpstr>
      </vt:variant>
      <vt:variant>
        <vt:i4>58</vt:i4>
      </vt:variant>
    </vt:vector>
  </HeadingPairs>
  <TitlesOfParts>
    <vt:vector size="82" baseType="lpstr">
      <vt:lpstr>맑은 고딕</vt:lpstr>
      <vt:lpstr>Aptos</vt:lpstr>
      <vt:lpstr>Aptos Display</vt:lpstr>
      <vt:lpstr>Arial</vt:lpstr>
      <vt:lpstr>Arial Rounded MT Bold</vt:lpstr>
      <vt:lpstr>Calibri</vt:lpstr>
      <vt:lpstr>Calibri Light</vt:lpstr>
      <vt:lpstr>Cambria</vt:lpstr>
      <vt:lpstr>Comic Sans MS</vt:lpstr>
      <vt:lpstr>Helvetica</vt:lpstr>
      <vt:lpstr>KG Second Chances Sketch</vt:lpstr>
      <vt:lpstr>Segoe UI</vt:lpstr>
      <vt:lpstr>Times New Roman</vt:lpstr>
      <vt:lpstr>Wingdings</vt:lpstr>
      <vt:lpstr>1_Office Theme</vt:lpstr>
      <vt:lpstr>Office Theme</vt:lpstr>
      <vt:lpstr>2_Office Theme</vt:lpstr>
      <vt:lpstr>3_Office Theme</vt:lpstr>
      <vt:lpstr>5_Office Theme</vt:lpstr>
      <vt:lpstr>6_Office Theme</vt:lpstr>
      <vt:lpstr>4_office theme</vt:lpstr>
      <vt:lpstr>7_office theme</vt:lpstr>
      <vt:lpstr>8_Office Theme</vt:lpstr>
      <vt:lpstr>Acrobat Document</vt:lpstr>
      <vt:lpstr>How can you help?  Does your child want you to…</vt:lpstr>
      <vt:lpstr>WELCOME to  The 2026 Parents’ Revision Evening  </vt:lpstr>
      <vt:lpstr>PowerPoint Presentation</vt:lpstr>
      <vt:lpstr>PowerPoint Presentation</vt:lpstr>
      <vt:lpstr>A starting point for revision:</vt:lpstr>
      <vt:lpstr>The Revision Process</vt:lpstr>
      <vt:lpstr>PowerPoint Presentation</vt:lpstr>
      <vt:lpstr>Re-reading</vt:lpstr>
      <vt:lpstr>Highlighting</vt:lpstr>
      <vt:lpstr>Why?</vt:lpstr>
      <vt:lpstr>And yet...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Term time revision</vt:lpstr>
      <vt:lpstr>152 hours</vt:lpstr>
      <vt:lpstr>152 hours</vt:lpstr>
      <vt:lpstr>So...  How do you make the most  of that time? </vt:lpstr>
      <vt:lpstr>PowerPoint Presentation</vt:lpstr>
      <vt:lpstr>What is our biggest  FEAR  about 'being assessed'?</vt:lpstr>
      <vt:lpstr>How do we know if we ‘know it’ if we don’t ‘test it’? SIMPLE ANSWER……..WE CAN’T </vt:lpstr>
      <vt:lpstr>PowerPoint Presentation</vt:lpstr>
      <vt:lpstr>PowerPoint Presentation</vt:lpstr>
      <vt:lpstr>PowerPoint Presentation</vt:lpstr>
      <vt:lpstr>PowerPoint Presentation</vt:lpstr>
      <vt:lpstr>PowerPoint Presentation</vt:lpstr>
      <vt:lpstr>Self-testing and diagnosis of errors</vt:lpstr>
      <vt:lpstr>What is your biggest  FEAR  about  THE EXAM PAPER…….?</vt:lpstr>
      <vt:lpstr>Anticipation of starting – have the topics that I want to come up, come up?  Getting going … turning the page, the first question.....  Being aware of other people in the hall – how fast they are writing, their body language..  Time Management  Stronger/weaker question types  Understanding the COMMAND word in the  question                                             Thinking about what happened LAST TIME I did this paper                                                                                                  </vt:lpstr>
      <vt:lpstr>Knowing your stronger/weaker question types and confronting them  by practising where you are weaker.......  Doing back-to-back questions, different combinations  Working out the timing for each section/question and practising TO THAT TIME  </vt:lpstr>
      <vt:lpstr>PowerPoint Presentation</vt:lpstr>
      <vt:lpstr>PowerPoint Presentation</vt:lpstr>
      <vt:lpstr>PowerPoint Presentation</vt:lpstr>
      <vt:lpstr>PowerPoint Presentation</vt:lpstr>
      <vt:lpstr>Revision Planning</vt:lpstr>
      <vt:lpstr>Revision Planning</vt:lpstr>
      <vt:lpstr>Principle 1: SPACED RETRIEVAL PRACTICE</vt:lpstr>
      <vt:lpstr>Principle 1: SPACED RETRIEVAL PRACTICE Only 47% of Y11s used this for the mocks!</vt:lpstr>
      <vt:lpstr>Principle 2: Interleaving vs blocking</vt:lpstr>
      <vt:lpstr>Principle 3: Interleaving and chunking</vt:lpstr>
      <vt:lpstr>Easter Revision</vt:lpstr>
      <vt:lpstr>Revision timetable</vt:lpstr>
      <vt:lpstr>The importance of study breaks:</vt:lpstr>
      <vt:lpstr>PowerPoint Presentation</vt:lpstr>
      <vt:lpstr>PowerPoint Presentation</vt:lpstr>
      <vt:lpstr>Exam Day</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The Y11 parents’ study support evening</dc:title>
  <dc:creator>C Patrick</dc:creator>
  <cp:lastModifiedBy>C Patrick</cp:lastModifiedBy>
  <cp:revision>4</cp:revision>
  <cp:lastPrinted>2026-02-05T13:04:26Z</cp:lastPrinted>
  <dcterms:created xsi:type="dcterms:W3CDTF">2017-10-27T10:38:00Z</dcterms:created>
  <dcterms:modified xsi:type="dcterms:W3CDTF">2026-02-10T07:35:04Z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0x010100895DF42680F8D14FBCF49C5A1BB7E920</vt:lpwstr>
  </property>
</Properties>
</file>